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28" r:id="rId1"/>
  </p:sldMasterIdLst>
  <p:sldIdLst>
    <p:sldId id="256" r:id="rId2"/>
    <p:sldId id="258" r:id="rId3"/>
    <p:sldId id="259" r:id="rId4"/>
    <p:sldId id="269" r:id="rId5"/>
    <p:sldId id="261" r:id="rId6"/>
    <p:sldId id="266" r:id="rId7"/>
    <p:sldId id="263" r:id="rId8"/>
    <p:sldId id="270" r:id="rId9"/>
    <p:sldId id="264" r:id="rId10"/>
    <p:sldId id="265" r:id="rId11"/>
    <p:sldId id="271" r:id="rId12"/>
    <p:sldId id="267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73"/>
    <p:restoredTop sz="94696"/>
  </p:normalViewPr>
  <p:slideViewPr>
    <p:cSldViewPr>
      <p:cViewPr>
        <p:scale>
          <a:sx n="70" d="100"/>
          <a:sy n="70" d="100"/>
        </p:scale>
        <p:origin x="888" y="6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3D26B-DFC2-4248-8ED0-AD3E108CBDD7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7F932-D99A-4087-BFB1-EA42FAFC8D2C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96367-2F2B-4F6E-ACF4-15FA13738E10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523C92-45F4-4C30-810D-4886C1BA696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3498D-21C7-408B-8EF5-5B55DEF0BFD5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B246E-8FD1-42FF-94A4-E4133095C37A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3939D4-B818-4372-B1EE-7CB6D5BBC74A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5E438-4D0D-4834-B658-A90420491D98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8ADFA-7142-4015-85E6-1712F15FA709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581E0-D653-4D78-A48F-41D80498BC7E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4C003-38E8-486A-9BFD-47E55D87241C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9EAA3-934B-41DB-B3B1-806F4BE5CC37}" type="datetime1">
              <a:rPr lang="en-US" smtClean="0"/>
              <a:pPr/>
              <a:t>12/20/18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237106-F2ED-405E-BC33-CC3CF426205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  <a:lumOff val="25000"/>
            <a:alpha val="6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8B3AFFF1-9C47-49F0-AE12-AF188F3F4E82}" type="datetime1">
              <a:rPr lang="en-US" smtClean="0"/>
              <a:pPr/>
              <a:t>12/20/18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38237106-F2ED-405E-BC33-CC3CF426205F}" type="slidenum">
              <a:rPr lang="en-US" smtClean="0"/>
              <a:pPr/>
              <a:t>‹n.›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729" r:id="rId1"/>
    <p:sldLayoutId id="2147484730" r:id="rId2"/>
    <p:sldLayoutId id="2147484731" r:id="rId3"/>
    <p:sldLayoutId id="2147484732" r:id="rId4"/>
    <p:sldLayoutId id="2147484733" r:id="rId5"/>
    <p:sldLayoutId id="2147484734" r:id="rId6"/>
    <p:sldLayoutId id="2147484735" r:id="rId7"/>
    <p:sldLayoutId id="2147484736" r:id="rId8"/>
    <p:sldLayoutId id="2147484737" r:id="rId9"/>
    <p:sldLayoutId id="2147484738" r:id="rId10"/>
    <p:sldLayoutId id="2147484739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cladag.it/" TargetMode="External"/><Relationship Id="rId4" Type="http://schemas.openxmlformats.org/officeDocument/2006/relationships/hyperlink" Target="http://labdisia.disia.unifi.it/s2g/" TargetMode="External"/><Relationship Id="rId5" Type="http://schemas.openxmlformats.org/officeDocument/2006/relationships/hyperlink" Target="https://youngsis.github.io/" TargetMode="External"/><Relationship Id="rId6" Type="http://schemas.openxmlformats.org/officeDocument/2006/relationships/hyperlink" Target="https://graspa.org/" TargetMode="External"/><Relationship Id="rId7" Type="http://schemas.openxmlformats.org/officeDocument/2006/relationships/hyperlink" Target="https://sites.google.com/site/sisbayes1/home" TargetMode="Externa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sis-aisp.it/?lang=it_it" TargetMode="External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hyperlink" Target="http://www.unipa.it/dipartimenti/seas/sus4/" TargetMode="External"/><Relationship Id="rId12" Type="http://schemas.openxmlformats.org/officeDocument/2006/relationships/hyperlink" Target="http://www.congressi.unisi.it/startupresearch/" TargetMode="Externa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Relationship Id="rId3" Type="http://schemas.openxmlformats.org/officeDocument/2006/relationships/hyperlink" Target="http://www.rivista.sis-statistica.org/cms/" TargetMode="External"/><Relationship Id="rId4" Type="http://schemas.openxmlformats.org/officeDocument/2006/relationships/hyperlink" Target="https://link.springer.com/journal/10260" TargetMode="External"/><Relationship Id="rId5" Type="http://schemas.openxmlformats.org/officeDocument/2006/relationships/hyperlink" Target="http://www.libraweb.net/riviste.php?chiave=09&amp;h=435&amp;w=300" TargetMode="External"/><Relationship Id="rId6" Type="http://schemas.openxmlformats.org/officeDocument/2006/relationships/hyperlink" Target="NULL" TargetMode="External"/><Relationship Id="rId7" Type="http://schemas.openxmlformats.org/officeDocument/2006/relationships/hyperlink" Target="http://meetings3.sis-statistica.org/index.php/sis2018/49th" TargetMode="External"/><Relationship Id="rId8" Type="http://schemas.openxmlformats.org/officeDocument/2006/relationships/hyperlink" Target="https://www.mathesia.com/home/sis19/" TargetMode="External"/><Relationship Id="rId9" Type="http://schemas.openxmlformats.org/officeDocument/2006/relationships/hyperlink" Target="http://www.festivalstatistica.it/" TargetMode="External"/><Relationship Id="rId10" Type="http://schemas.openxmlformats.org/officeDocument/2006/relationships/hyperlink" Target="https://www.sis-aisp.it/ocs-2.3.4/index.php/popdays2019/popdays2019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abilitazione.miur.it/" TargetMode="External"/><Relationship Id="rId4" Type="http://schemas.openxmlformats.org/officeDocument/2006/relationships/hyperlink" Target="http://cercauniversita.cineca.it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abilitazione.miur.it/" TargetMode="External"/><Relationship Id="rId4" Type="http://schemas.openxmlformats.org/officeDocument/2006/relationships/hyperlink" Target="http://cercauniversita.cineca.it/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hyperlink" Target="http://cercauniversita.cineca.it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403648" y="3751285"/>
            <a:ext cx="6400800" cy="1752600"/>
          </a:xfrm>
        </p:spPr>
        <p:txBody>
          <a:bodyPr/>
          <a:lstStyle/>
          <a:p>
            <a:r>
              <a:rPr lang="it-IT" sz="2400" dirty="0"/>
              <a:t>LA SOCIETÀ ITALIANA DI STATISTICA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sz="2400" cap="none" dirty="0" smtClean="0"/>
              <a:t>Conferenza Area 13, 30 novembre 2018</a:t>
            </a: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sz="2400" cap="none" dirty="0"/>
              <a:t/>
            </a:r>
            <a:br>
              <a:rPr lang="it-IT" sz="2400" cap="none" dirty="0"/>
            </a:br>
            <a:r>
              <a:rPr lang="it-IT" dirty="0"/>
              <a:t>LA STATISTICA è PER TUTTI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4365104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99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/>
              <a:t>Chi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609600" y="2276872"/>
            <a:ext cx="7924800" cy="2548880"/>
          </a:xfrm>
        </p:spPr>
        <p:txBody>
          <a:bodyPr>
            <a:normAutofit/>
          </a:bodyPr>
          <a:lstStyle/>
          <a:p>
            <a:r>
              <a:rPr lang="it-IT" dirty="0"/>
              <a:t>La SIS è una </a:t>
            </a:r>
            <a:r>
              <a:rPr lang="it-IT" b="1" dirty="0">
                <a:solidFill>
                  <a:srgbClr val="FFC000"/>
                </a:solidFill>
              </a:rPr>
              <a:t>Società scientifica</a:t>
            </a:r>
            <a:r>
              <a:rPr lang="it-IT" dirty="0"/>
              <a:t> senza fini di lucro </a:t>
            </a:r>
          </a:p>
          <a:p>
            <a:r>
              <a:rPr lang="it-IT" b="1" dirty="0">
                <a:solidFill>
                  <a:srgbClr val="FFC000"/>
                </a:solidFill>
              </a:rPr>
              <a:t>Dal 1939</a:t>
            </a:r>
            <a:r>
              <a:rPr lang="it-IT" dirty="0"/>
              <a:t> la SIS è cresciuta di pari passo con il diffondersi dei metodi quantitativi</a:t>
            </a:r>
          </a:p>
          <a:p>
            <a:r>
              <a:rPr lang="it-IT" dirty="0"/>
              <a:t>Lo </a:t>
            </a:r>
            <a:r>
              <a:rPr lang="it-IT" b="1" dirty="0">
                <a:solidFill>
                  <a:srgbClr val="FFC000"/>
                </a:solidFill>
              </a:rPr>
              <a:t>scopo principale</a:t>
            </a:r>
            <a:r>
              <a:rPr lang="it-IT" dirty="0"/>
              <a:t> della SIS è la promozione dell'attività scientifica per lo sviluppo delle scienze statistiche e delle loro applicazioni</a:t>
            </a:r>
          </a:p>
          <a:p>
            <a:r>
              <a:rPr lang="it-IT" b="1" dirty="0">
                <a:solidFill>
                  <a:srgbClr val="FFC000"/>
                </a:solidFill>
              </a:rPr>
              <a:t>Oltre 900 associati</a:t>
            </a:r>
            <a:r>
              <a:rPr lang="it-IT" dirty="0" smtClean="0"/>
              <a:t>: in </a:t>
            </a:r>
            <a:r>
              <a:rPr lang="it-IT" dirty="0"/>
              <a:t>gran parte statistici, docenti, enti e società (Istat, Banca d’Italia, Istituto </a:t>
            </a:r>
            <a:r>
              <a:rPr lang="it-IT" dirty="0" err="1"/>
              <a:t>Tagliacarne</a:t>
            </a:r>
            <a:r>
              <a:rPr lang="it-IT" dirty="0"/>
              <a:t>, Camere di Commercio, Comuni, ministeri)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pic>
        <p:nvPicPr>
          <p:cNvPr id="5" name="Segnaposto contenuto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419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/>
              <a:t>Cosa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251520" y="1600200"/>
            <a:ext cx="8568952" cy="4114800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Sezioni</a:t>
            </a:r>
            <a:r>
              <a:rPr lang="it-IT" dirty="0">
                <a:solidFill>
                  <a:srgbClr val="FFC000"/>
                </a:solidFill>
              </a:rPr>
              <a:t> </a:t>
            </a:r>
            <a:r>
              <a:rPr lang="it-IT" dirty="0"/>
              <a:t>e </a:t>
            </a:r>
            <a:r>
              <a:rPr lang="it-IT" b="1" dirty="0">
                <a:solidFill>
                  <a:srgbClr val="FFC000"/>
                </a:solidFill>
              </a:rPr>
              <a:t>gruppi</a:t>
            </a:r>
            <a:r>
              <a:rPr lang="it-IT" dirty="0"/>
              <a:t> dedicati a temi specifici</a:t>
            </a:r>
          </a:p>
          <a:p>
            <a:pPr lvl="1">
              <a:spcBef>
                <a:spcPts val="1200"/>
              </a:spcBef>
            </a:pPr>
            <a:r>
              <a:rPr lang="it-IT" dirty="0"/>
              <a:t>SIS-</a:t>
            </a:r>
            <a:r>
              <a:rPr lang="it-IT" b="1" dirty="0">
                <a:solidFill>
                  <a:srgbClr val="FFC000"/>
                </a:solidFill>
              </a:rPr>
              <a:t>AISP</a:t>
            </a:r>
            <a:r>
              <a:rPr lang="it-IT" dirty="0"/>
              <a:t> - Associazione Italiana per gli Studi di Popolazione (</a:t>
            </a:r>
            <a:r>
              <a:rPr lang="it-IT" dirty="0">
                <a:hlinkClick r:id="rId2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dirty="0"/>
              <a:t>SIS-</a:t>
            </a:r>
            <a:r>
              <a:rPr lang="it-IT" b="1" dirty="0">
                <a:solidFill>
                  <a:srgbClr val="FFC000"/>
                </a:solidFill>
              </a:rPr>
              <a:t>CLADAG</a:t>
            </a:r>
            <a:r>
              <a:rPr lang="it-IT" dirty="0"/>
              <a:t> - Classificazione ed Analisi dei Dati (</a:t>
            </a:r>
            <a:r>
              <a:rPr lang="it-IT" dirty="0">
                <a:hlinkClick r:id="rId3"/>
              </a:rPr>
              <a:t>web</a:t>
            </a:r>
            <a:r>
              <a:rPr lang="it-IT" dirty="0"/>
              <a:t>)</a:t>
            </a:r>
          </a:p>
          <a:p>
            <a:pPr lvl="1">
              <a:spcBef>
                <a:spcPts val="1200"/>
              </a:spcBef>
            </a:pPr>
            <a:r>
              <a:rPr lang="it-IT" b="1" dirty="0">
                <a:solidFill>
                  <a:srgbClr val="FFC000"/>
                </a:solidFill>
              </a:rPr>
              <a:t>S2G</a:t>
            </a:r>
            <a:r>
              <a:rPr lang="it-IT" dirty="0"/>
              <a:t> - Metodologie per le Indagini Campionarie (</a:t>
            </a:r>
            <a:r>
              <a:rPr lang="it-IT" dirty="0">
                <a:hlinkClick r:id="rId4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SQVS</a:t>
            </a:r>
            <a:r>
              <a:rPr lang="it-IT" dirty="0"/>
              <a:t> - Statistica per la Valutazioni e la Qualità nei Servizi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VSP</a:t>
            </a:r>
            <a:r>
              <a:rPr lang="it-IT" dirty="0"/>
              <a:t> - Valorizzazione delle Statistiche Pubbliche</a:t>
            </a:r>
          </a:p>
          <a:p>
            <a:pPr lvl="1"/>
            <a:r>
              <a:rPr lang="it-IT" b="1" dirty="0" err="1">
                <a:solidFill>
                  <a:srgbClr val="FFC000"/>
                </a:solidFill>
              </a:rPr>
              <a:t>Ysis</a:t>
            </a:r>
            <a:r>
              <a:rPr lang="it-IT" dirty="0"/>
              <a:t> - </a:t>
            </a:r>
            <a:r>
              <a:rPr lang="it-IT" dirty="0" err="1"/>
              <a:t>young</a:t>
            </a:r>
            <a:r>
              <a:rPr lang="it-IT" dirty="0"/>
              <a:t> SIS (</a:t>
            </a:r>
            <a:r>
              <a:rPr lang="it-IT" dirty="0">
                <a:hlinkClick r:id="rId5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GRASPA</a:t>
            </a:r>
            <a:r>
              <a:rPr lang="it-IT" dirty="0"/>
              <a:t> - Gruppo di Ricerca per le Applicazioni della Statistica ai Problemi Ambientali (</a:t>
            </a:r>
            <a:r>
              <a:rPr lang="it-IT" dirty="0">
                <a:hlinkClick r:id="rId6"/>
              </a:rPr>
              <a:t>web</a:t>
            </a:r>
            <a:r>
              <a:rPr lang="it-IT" dirty="0"/>
              <a:t>)</a:t>
            </a:r>
          </a:p>
          <a:p>
            <a:pPr lvl="1"/>
            <a:r>
              <a:rPr lang="it-IT" b="1" dirty="0" err="1">
                <a:solidFill>
                  <a:srgbClr val="FFC000"/>
                </a:solidFill>
              </a:rPr>
              <a:t>SISbayes</a:t>
            </a:r>
            <a:r>
              <a:rPr lang="it-IT" b="1" dirty="0">
                <a:solidFill>
                  <a:srgbClr val="FFC000"/>
                </a:solidFill>
              </a:rPr>
              <a:t> </a:t>
            </a:r>
            <a:r>
              <a:rPr lang="it-IT" dirty="0"/>
              <a:t>(</a:t>
            </a:r>
            <a:r>
              <a:rPr lang="it-IT" dirty="0">
                <a:hlinkClick r:id="rId7"/>
              </a:rPr>
              <a:t>web</a:t>
            </a:r>
            <a:r>
              <a:rPr lang="it-IT" dirty="0"/>
              <a:t>)</a:t>
            </a:r>
            <a:endParaRPr lang="it-IT" b="1" dirty="0">
              <a:solidFill>
                <a:srgbClr val="FFC000"/>
              </a:solidFill>
            </a:endParaRPr>
          </a:p>
          <a:p>
            <a:pPr lvl="1"/>
            <a:r>
              <a:rPr lang="it-IT" b="1" dirty="0">
                <a:solidFill>
                  <a:srgbClr val="FFC000"/>
                </a:solidFill>
              </a:rPr>
              <a:t>SDS</a:t>
            </a:r>
            <a:r>
              <a:rPr lang="it-IT" dirty="0"/>
              <a:t> - Statistica e Data Science</a:t>
            </a:r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3458779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/>
              <a:t>Come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916832"/>
            <a:ext cx="8208912" cy="4114800"/>
          </a:xfrm>
        </p:spPr>
        <p:txBody>
          <a:bodyPr>
            <a:norm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Comunicazione</a:t>
            </a:r>
            <a:r>
              <a:rPr lang="it-IT" dirty="0"/>
              <a:t> Web (</a:t>
            </a:r>
            <a:r>
              <a:rPr lang="it-IT" dirty="0">
                <a:hlinkClick r:id="rId2" invalidUrl="http://www.sis-statistica.it/ita/23/Olimpiadi di Statistica"/>
              </a:rPr>
              <a:t>http://www.sis-statistica.it</a:t>
            </a:r>
            <a:r>
              <a:rPr lang="it-IT" dirty="0"/>
              <a:t>), </a:t>
            </a:r>
            <a:r>
              <a:rPr lang="it-IT" dirty="0" err="1"/>
              <a:t>Facebook</a:t>
            </a:r>
            <a:r>
              <a:rPr lang="it-IT" dirty="0"/>
              <a:t>, </a:t>
            </a:r>
            <a:r>
              <a:rPr lang="it-IT" dirty="0" err="1"/>
              <a:t>Twitter</a:t>
            </a:r>
            <a:r>
              <a:rPr lang="it-IT" dirty="0"/>
              <a:t>: (@</a:t>
            </a:r>
            <a:r>
              <a:rPr lang="it-IT" dirty="0" err="1"/>
              <a:t>SIStatistica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Pubblicazioni</a:t>
            </a:r>
            <a:r>
              <a:rPr lang="it-IT" dirty="0"/>
              <a:t> Statistica &amp; Società (</a:t>
            </a:r>
            <a:r>
              <a:rPr lang="it-IT" dirty="0">
                <a:hlinkClick r:id="rId3"/>
              </a:rPr>
              <a:t>web</a:t>
            </a:r>
            <a:r>
              <a:rPr lang="it-IT" dirty="0"/>
              <a:t>), Statistical </a:t>
            </a:r>
            <a:r>
              <a:rPr lang="it-IT" dirty="0" err="1"/>
              <a:t>Methods</a:t>
            </a:r>
            <a:r>
              <a:rPr lang="it-IT" dirty="0"/>
              <a:t> and Applications (</a:t>
            </a:r>
            <a:r>
              <a:rPr lang="it-IT" dirty="0">
                <a:hlinkClick r:id="rId4"/>
              </a:rPr>
              <a:t>web</a:t>
            </a:r>
            <a:r>
              <a:rPr lang="it-IT" dirty="0"/>
              <a:t>), Induzioni (</a:t>
            </a:r>
            <a:r>
              <a:rPr lang="it-IT" dirty="0">
                <a:hlinkClick r:id="rId5"/>
              </a:rPr>
              <a:t>web</a:t>
            </a:r>
            <a:r>
              <a:rPr lang="it-IT" dirty="0"/>
              <a:t>), SIS Informazioni (</a:t>
            </a:r>
            <a:r>
              <a:rPr lang="it-IT" dirty="0">
                <a:hlinkClick r:id="rId6" invalidUrl="http://www.sis-statistica.it/ita/2894/SIS informazioni - archivio numeri pubblicati"/>
              </a:rPr>
              <a:t>web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Eventi e iniziative</a:t>
            </a:r>
            <a:r>
              <a:rPr lang="it-IT" dirty="0"/>
              <a:t> Riunioni Scientifiche (</a:t>
            </a:r>
            <a:r>
              <a:rPr lang="it-IT" dirty="0">
                <a:hlinkClick r:id="rId7"/>
              </a:rPr>
              <a:t>web</a:t>
            </a:r>
            <a:r>
              <a:rPr lang="it-IT" dirty="0"/>
              <a:t>), Convegni intermedi (</a:t>
            </a:r>
            <a:r>
              <a:rPr lang="it-IT" dirty="0">
                <a:hlinkClick r:id="rId8"/>
              </a:rPr>
              <a:t>web</a:t>
            </a:r>
            <a:r>
              <a:rPr lang="it-IT" dirty="0"/>
              <a:t>), </a:t>
            </a:r>
            <a:r>
              <a:rPr lang="it-IT" dirty="0" err="1"/>
              <a:t>Statisticall</a:t>
            </a:r>
            <a:r>
              <a:rPr lang="it-IT" dirty="0"/>
              <a:t> – Festival della Statistica (</a:t>
            </a:r>
            <a:r>
              <a:rPr lang="it-IT" dirty="0">
                <a:hlinkClick r:id="rId9"/>
              </a:rPr>
              <a:t>web</a:t>
            </a:r>
            <a:r>
              <a:rPr lang="it-IT" dirty="0"/>
              <a:t>), Convegni di sezioni e gruppi (</a:t>
            </a:r>
            <a:r>
              <a:rPr lang="it-IT" dirty="0">
                <a:hlinkClick r:id="rId10"/>
              </a:rPr>
              <a:t>web</a:t>
            </a:r>
            <a:r>
              <a:rPr lang="it-IT" dirty="0"/>
              <a:t>)</a:t>
            </a:r>
          </a:p>
          <a:p>
            <a:r>
              <a:rPr lang="it-IT" b="1" dirty="0">
                <a:solidFill>
                  <a:srgbClr val="FFC000"/>
                </a:solidFill>
              </a:rPr>
              <a:t>Premi e concorsi</a:t>
            </a:r>
            <a:endParaRPr lang="it-IT" dirty="0"/>
          </a:p>
          <a:p>
            <a:pPr lvl="1"/>
            <a:r>
              <a:rPr lang="it-IT" dirty="0">
                <a:solidFill>
                  <a:srgbClr val="FFC000"/>
                </a:solidFill>
              </a:rPr>
              <a:t>Università</a:t>
            </a:r>
            <a:r>
              <a:rPr lang="it-IT" dirty="0"/>
              <a:t> Migliore tesi di Laurea, Migliore tesi di Dottorato, </a:t>
            </a:r>
            <a:r>
              <a:rPr lang="it-IT" dirty="0" err="1"/>
              <a:t>Stats</a:t>
            </a:r>
            <a:r>
              <a:rPr lang="it-IT" dirty="0"/>
              <a:t> Under the Stars (</a:t>
            </a:r>
            <a:r>
              <a:rPr lang="it-IT" dirty="0">
                <a:hlinkClick r:id="rId11"/>
              </a:rPr>
              <a:t>web</a:t>
            </a:r>
            <a:r>
              <a:rPr lang="it-IT" dirty="0"/>
              <a:t>), Startup </a:t>
            </a:r>
            <a:r>
              <a:rPr lang="it-IT" dirty="0" err="1"/>
              <a:t>Research</a:t>
            </a:r>
            <a:r>
              <a:rPr lang="it-IT" dirty="0"/>
              <a:t> (</a:t>
            </a:r>
            <a:r>
              <a:rPr lang="it-IT" dirty="0">
                <a:hlinkClick r:id="rId12"/>
              </a:rPr>
              <a:t>web</a:t>
            </a:r>
            <a:r>
              <a:rPr lang="it-IT" dirty="0"/>
              <a:t>) </a:t>
            </a:r>
          </a:p>
          <a:p>
            <a:pPr lvl="1"/>
            <a:r>
              <a:rPr lang="it-IT" dirty="0">
                <a:solidFill>
                  <a:srgbClr val="FFC000"/>
                </a:solidFill>
              </a:rPr>
              <a:t>Scuola</a:t>
            </a:r>
            <a:r>
              <a:rPr lang="it-IT" dirty="0"/>
              <a:t> Didattica della Statistica, Olimpiadi di Statistica</a:t>
            </a:r>
          </a:p>
          <a:p>
            <a:r>
              <a:rPr lang="it-IT" b="1" dirty="0">
                <a:solidFill>
                  <a:srgbClr val="FFC000"/>
                </a:solidFill>
              </a:rPr>
              <a:t>Formazione</a:t>
            </a:r>
            <a:r>
              <a:rPr lang="it-IT" dirty="0"/>
              <a:t> Accreditamento della professionalità, Scuole della SIS, Piano Nazionale Lauree Scientifiche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38669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/>
              <a:t>perché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/>
          </a:bodyPr>
          <a:lstStyle/>
          <a:p>
            <a:r>
              <a:rPr lang="it-IT" sz="1800" dirty="0"/>
              <a:t>Data science, Analisi dei dati e Matematica applicata usano la </a:t>
            </a:r>
            <a:r>
              <a:rPr lang="it-IT" sz="1800" b="1" dirty="0">
                <a:solidFill>
                  <a:srgbClr val="FFC000"/>
                </a:solidFill>
              </a:rPr>
              <a:t>Statistica</a:t>
            </a:r>
            <a:r>
              <a:rPr lang="it-IT" sz="1800" dirty="0"/>
              <a:t> per trarre informazioni importanti dai dati</a:t>
            </a:r>
          </a:p>
          <a:p>
            <a:r>
              <a:rPr lang="it-IT" sz="1800" dirty="0"/>
              <a:t>La </a:t>
            </a:r>
            <a:r>
              <a:rPr lang="it-IT" sz="1800" b="1" dirty="0">
                <a:solidFill>
                  <a:srgbClr val="FFC000"/>
                </a:solidFill>
              </a:rPr>
              <a:t>Statistica</a:t>
            </a:r>
            <a:r>
              <a:rPr lang="it-IT" sz="1800" dirty="0">
                <a:solidFill>
                  <a:srgbClr val="FFC000"/>
                </a:solidFill>
              </a:rPr>
              <a:t> </a:t>
            </a:r>
            <a:r>
              <a:rPr lang="it-IT" sz="1800" dirty="0"/>
              <a:t>è la grammatica della scienza (Karl </a:t>
            </a:r>
            <a:r>
              <a:rPr lang="it-IT" sz="1800" dirty="0" err="1"/>
              <a:t>Pearson</a:t>
            </a:r>
            <a:r>
              <a:rPr lang="it-IT" sz="1800" dirty="0"/>
              <a:t>, 1857-1936)</a:t>
            </a:r>
          </a:p>
          <a:p>
            <a:pPr lvl="1"/>
            <a:r>
              <a:rPr lang="it-IT" sz="1800" dirty="0"/>
              <a:t>Analisi finanziarie, Efficacia di farmaci, Cause ed effetti di fenomeni ambientali, Miglioramento di procedure industriali, Criminologia, Valutazione di docenti/scuole, Effetti delle politiche pubbliche, Attribuzione di manoscritti, Datazione di reperti archeologici</a:t>
            </a:r>
          </a:p>
          <a:p>
            <a:r>
              <a:rPr lang="it-IT" sz="1800" dirty="0"/>
              <a:t>La </a:t>
            </a:r>
            <a:r>
              <a:rPr lang="it-IT" sz="1800" b="1" dirty="0">
                <a:solidFill>
                  <a:srgbClr val="FFC000"/>
                </a:solidFill>
              </a:rPr>
              <a:t>Statistica</a:t>
            </a:r>
            <a:r>
              <a:rPr lang="it-IT" sz="1800" dirty="0"/>
              <a:t> è ovunque! </a:t>
            </a:r>
          </a:p>
          <a:p>
            <a:pPr lvl="1"/>
            <a:r>
              <a:rPr lang="it-IT" sz="1800" dirty="0" err="1"/>
              <a:t>Facebook</a:t>
            </a:r>
            <a:r>
              <a:rPr lang="it-IT" sz="1800" dirty="0"/>
              <a:t>, </a:t>
            </a:r>
            <a:r>
              <a:rPr lang="it-IT" sz="1800" dirty="0" err="1"/>
              <a:t>Shazam</a:t>
            </a:r>
            <a:r>
              <a:rPr lang="it-IT" sz="1800" dirty="0"/>
              <a:t>, Google, Siri</a:t>
            </a:r>
          </a:p>
          <a:p>
            <a:pPr lvl="1"/>
            <a:r>
              <a:rPr lang="it-IT" sz="1800" dirty="0"/>
              <a:t>Previsioni del tempo</a:t>
            </a:r>
          </a:p>
          <a:p>
            <a:pPr lvl="1"/>
            <a:r>
              <a:rPr lang="it-IT" sz="1800" dirty="0"/>
              <a:t>Scommesse </a:t>
            </a:r>
            <a:r>
              <a:rPr lang="it-IT" sz="1800" dirty="0" err="1"/>
              <a:t>sporttve</a:t>
            </a:r>
            <a:r>
              <a:rPr lang="it-IT" sz="1800" dirty="0"/>
              <a:t> </a:t>
            </a:r>
          </a:p>
          <a:p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32374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 smtClean="0"/>
              <a:t>Questioni sul tappeto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0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ASN 2016 -18 </a:t>
            </a:r>
            <a:r>
              <a:rPr lang="mr-IN" dirty="0" smtClean="0"/>
              <a:t>–</a:t>
            </a:r>
            <a:r>
              <a:rPr lang="it-IT" dirty="0" smtClean="0"/>
              <a:t> fonte </a:t>
            </a:r>
            <a:r>
              <a:rPr lang="it-IT" dirty="0" err="1" smtClean="0"/>
              <a:t>cineca+miur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sp>
        <p:nvSpPr>
          <p:cNvPr id="6" name="Rettangolo 5"/>
          <p:cNvSpPr/>
          <p:nvPr/>
        </p:nvSpPr>
        <p:spPr>
          <a:xfrm>
            <a:off x="4211960" y="1554567"/>
            <a:ext cx="3962400" cy="424731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II </a:t>
            </a:r>
            <a:r>
              <a:rPr lang="it-IT" b="1" dirty="0" smtClean="0">
                <a:solidFill>
                  <a:srgbClr val="FFC000"/>
                </a:solidFill>
              </a:rPr>
              <a:t>FASCIA</a:t>
            </a:r>
            <a:endParaRPr lang="it-IT" b="1" dirty="0">
              <a:solidFill>
                <a:srgbClr val="FFC000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228 </a:t>
            </a:r>
            <a:r>
              <a:rPr lang="it-IT" dirty="0">
                <a:solidFill>
                  <a:schemeClr val="bg1"/>
                </a:solidFill>
              </a:rPr>
              <a:t>abilitati II fascia (10 abilitati in più settori</a:t>
            </a:r>
            <a:r>
              <a:rPr lang="it-IT" dirty="0" smtClean="0">
                <a:solidFill>
                  <a:schemeClr val="bg1"/>
                </a:solidFill>
              </a:rPr>
              <a:t>)</a:t>
            </a:r>
          </a:p>
          <a:p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13/D1  </a:t>
            </a:r>
            <a:r>
              <a:rPr lang="it-IT" dirty="0">
                <a:solidFill>
                  <a:schemeClr val="bg1"/>
                </a:solidFill>
              </a:rPr>
              <a:t>70</a:t>
            </a:r>
          </a:p>
          <a:p>
            <a:r>
              <a:rPr lang="it-IT" dirty="0">
                <a:solidFill>
                  <a:schemeClr val="bg1"/>
                </a:solidFill>
              </a:rPr>
              <a:t>13/D2  40 (37 unici)</a:t>
            </a:r>
          </a:p>
          <a:p>
            <a:r>
              <a:rPr lang="it-IT" dirty="0">
                <a:solidFill>
                  <a:schemeClr val="bg1"/>
                </a:solidFill>
              </a:rPr>
              <a:t>13/D3  41 (36 unici)</a:t>
            </a:r>
          </a:p>
          <a:p>
            <a:r>
              <a:rPr lang="it-IT" dirty="0">
                <a:solidFill>
                  <a:schemeClr val="bg1"/>
                </a:solidFill>
              </a:rPr>
              <a:t>13/D4  77 (75 unici)  </a:t>
            </a:r>
          </a:p>
          <a:p>
            <a:endParaRPr lang="it-IT" dirty="0"/>
          </a:p>
          <a:p>
            <a:r>
              <a:rPr lang="it-IT" dirty="0" smtClean="0"/>
              <a:t>Chiamati 27 </a:t>
            </a:r>
            <a:r>
              <a:rPr lang="it-IT" dirty="0"/>
              <a:t>associati (</a:t>
            </a:r>
            <a:r>
              <a:rPr lang="it-IT" dirty="0" smtClean="0"/>
              <a:t>27/218=12</a:t>
            </a:r>
            <a:r>
              <a:rPr lang="it-IT" dirty="0"/>
              <a:t>%)</a:t>
            </a:r>
          </a:p>
          <a:p>
            <a:endParaRPr lang="it-IT" dirty="0"/>
          </a:p>
          <a:p>
            <a:r>
              <a:rPr lang="it-IT" dirty="0"/>
              <a:t>D1  9 Associati </a:t>
            </a:r>
          </a:p>
          <a:p>
            <a:r>
              <a:rPr lang="it-IT" dirty="0"/>
              <a:t>D2  4 Associati</a:t>
            </a:r>
          </a:p>
          <a:p>
            <a:r>
              <a:rPr lang="it-IT" dirty="0"/>
              <a:t>D3  2 Associati</a:t>
            </a:r>
          </a:p>
          <a:p>
            <a:r>
              <a:rPr lang="it-IT" dirty="0"/>
              <a:t>D4 12 Associati</a:t>
            </a:r>
          </a:p>
          <a:p>
            <a:endParaRPr lang="it-IT" dirty="0"/>
          </a:p>
        </p:txBody>
      </p:sp>
      <p:sp>
        <p:nvSpPr>
          <p:cNvPr id="7" name="Rettangolo 6"/>
          <p:cNvSpPr/>
          <p:nvPr/>
        </p:nvSpPr>
        <p:spPr>
          <a:xfrm>
            <a:off x="467544" y="1549705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spc="30" dirty="0">
                <a:solidFill>
                  <a:srgbClr val="FFC000"/>
                </a:solidFill>
              </a:rPr>
              <a:t>I FASCIA </a:t>
            </a:r>
          </a:p>
          <a:p>
            <a:r>
              <a:rPr lang="it-IT" dirty="0">
                <a:solidFill>
                  <a:schemeClr val="bg1"/>
                </a:solidFill>
              </a:rPr>
              <a:t>159 abilitati (3 abilitati in più settori)</a:t>
            </a:r>
          </a:p>
          <a:p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13/D1  </a:t>
            </a:r>
            <a:r>
              <a:rPr lang="it-IT" dirty="0">
                <a:solidFill>
                  <a:schemeClr val="bg1"/>
                </a:solidFill>
              </a:rPr>
              <a:t>63</a:t>
            </a:r>
          </a:p>
          <a:p>
            <a:r>
              <a:rPr lang="it-IT" dirty="0">
                <a:solidFill>
                  <a:schemeClr val="bg1"/>
                </a:solidFill>
              </a:rPr>
              <a:t>13/D2  28 </a:t>
            </a:r>
          </a:p>
          <a:p>
            <a:r>
              <a:rPr lang="it-IT" dirty="0">
                <a:solidFill>
                  <a:schemeClr val="bg1"/>
                </a:solidFill>
              </a:rPr>
              <a:t>13/D3  21 </a:t>
            </a:r>
          </a:p>
          <a:p>
            <a:r>
              <a:rPr lang="it-IT" dirty="0">
                <a:solidFill>
                  <a:schemeClr val="bg1"/>
                </a:solidFill>
              </a:rPr>
              <a:t>13/D4  47 (44 unici) </a:t>
            </a:r>
          </a:p>
          <a:p>
            <a:endParaRPr lang="it-IT" dirty="0"/>
          </a:p>
          <a:p>
            <a:r>
              <a:rPr lang="it-IT" dirty="0" smtClean="0"/>
              <a:t>Chiamati 10 </a:t>
            </a:r>
            <a:r>
              <a:rPr lang="it-IT" dirty="0"/>
              <a:t>ordinari (0.06%)</a:t>
            </a:r>
          </a:p>
          <a:p>
            <a:endParaRPr lang="it-IT" dirty="0" smtClean="0"/>
          </a:p>
          <a:p>
            <a:r>
              <a:rPr lang="it-IT" dirty="0" smtClean="0"/>
              <a:t>13/D1  </a:t>
            </a:r>
            <a:r>
              <a:rPr lang="it-IT" dirty="0"/>
              <a:t>5</a:t>
            </a:r>
          </a:p>
          <a:p>
            <a:r>
              <a:rPr lang="it-IT" dirty="0"/>
              <a:t>13/D2  2</a:t>
            </a:r>
          </a:p>
          <a:p>
            <a:r>
              <a:rPr lang="it-IT" dirty="0"/>
              <a:t>13/D3  1</a:t>
            </a:r>
          </a:p>
          <a:p>
            <a:r>
              <a:rPr lang="it-IT" dirty="0"/>
              <a:t>13/D4  2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165304"/>
            <a:ext cx="74888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Dati su numero abilitati</a:t>
            </a:r>
            <a:r>
              <a:rPr lang="it-IT" dirty="0" smtClean="0">
                <a:solidFill>
                  <a:srgbClr val="92D050"/>
                </a:solidFill>
              </a:rPr>
              <a:t>: </a:t>
            </a:r>
            <a:r>
              <a:rPr lang="it-IT" dirty="0">
                <a:solidFill>
                  <a:srgbClr val="92D050"/>
                </a:solidFill>
                <a:hlinkClick r:id="rId3"/>
              </a:rPr>
              <a:t>http://abilitazione.miur.it</a:t>
            </a:r>
            <a:r>
              <a:rPr lang="it-IT" dirty="0" smtClean="0">
                <a:hlinkClick r:id="rId3"/>
              </a:rPr>
              <a:t>/</a:t>
            </a:r>
            <a:r>
              <a:rPr lang="it-IT" dirty="0" smtClean="0"/>
              <a:t> - download 15 novembre 2018</a:t>
            </a:r>
            <a:endParaRPr lang="it-IT" dirty="0" smtClean="0"/>
          </a:p>
          <a:p>
            <a:r>
              <a:rPr lang="it-IT" dirty="0" smtClean="0"/>
              <a:t>Dati su docenti: </a:t>
            </a:r>
            <a:r>
              <a:rPr lang="it-IT" dirty="0">
                <a:hlinkClick r:id="rId4"/>
              </a:rPr>
              <a:t>http://</a:t>
            </a:r>
            <a:r>
              <a:rPr lang="it-IT" dirty="0" smtClean="0">
                <a:hlinkClick r:id="rId4"/>
              </a:rPr>
              <a:t>cercauniversita.cineca.it</a:t>
            </a:r>
            <a:r>
              <a:rPr lang="it-IT" dirty="0" smtClean="0">
                <a:hlinkClick r:id="rId4"/>
              </a:rPr>
              <a:t>/</a:t>
            </a:r>
            <a:r>
              <a:rPr lang="it-IT" dirty="0" smtClean="0"/>
              <a:t> - download  20 dicembre 2018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1371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ASN 2012 -13 </a:t>
            </a:r>
            <a:r>
              <a:rPr lang="mr-IN" dirty="0" smtClean="0"/>
              <a:t>–</a:t>
            </a:r>
            <a:r>
              <a:rPr lang="it-IT" dirty="0" smtClean="0"/>
              <a:t> fonte </a:t>
            </a:r>
            <a:r>
              <a:rPr lang="it-IT" dirty="0" err="1" smtClean="0"/>
              <a:t>cineca+Miur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  <p:sp>
        <p:nvSpPr>
          <p:cNvPr id="6" name="Rettangolo 5"/>
          <p:cNvSpPr/>
          <p:nvPr/>
        </p:nvSpPr>
        <p:spPr>
          <a:xfrm>
            <a:off x="4211960" y="1554567"/>
            <a:ext cx="39624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FFC000"/>
                </a:solidFill>
              </a:rPr>
              <a:t>II </a:t>
            </a:r>
            <a:r>
              <a:rPr lang="it-IT" b="1" dirty="0" smtClean="0">
                <a:solidFill>
                  <a:srgbClr val="FFC000"/>
                </a:solidFill>
              </a:rPr>
              <a:t>FASCIA</a:t>
            </a:r>
            <a:endParaRPr lang="it-IT" b="1" dirty="0">
              <a:solidFill>
                <a:srgbClr val="FFC000"/>
              </a:solidFill>
            </a:endParaRPr>
          </a:p>
          <a:p>
            <a:r>
              <a:rPr lang="it-IT" dirty="0">
                <a:solidFill>
                  <a:schemeClr val="bg1"/>
                </a:solidFill>
              </a:rPr>
              <a:t>278 abilitati (18 abilitati in </a:t>
            </a:r>
            <a:r>
              <a:rPr lang="it-IT" dirty="0" smtClean="0">
                <a:solidFill>
                  <a:schemeClr val="bg1"/>
                </a:solidFill>
              </a:rPr>
              <a:t>più </a:t>
            </a:r>
            <a:r>
              <a:rPr lang="it-IT" dirty="0">
                <a:solidFill>
                  <a:schemeClr val="bg1"/>
                </a:solidFill>
              </a:rPr>
              <a:t>di un settore)</a:t>
            </a:r>
          </a:p>
          <a:p>
            <a:endParaRPr lang="it-IT" dirty="0" smtClean="0">
              <a:solidFill>
                <a:schemeClr val="bg1"/>
              </a:solidFill>
            </a:endParaRPr>
          </a:p>
          <a:p>
            <a:r>
              <a:rPr lang="it-IT" dirty="0" smtClean="0">
                <a:solidFill>
                  <a:schemeClr val="bg1"/>
                </a:solidFill>
              </a:rPr>
              <a:t>13/D1  </a:t>
            </a:r>
            <a:r>
              <a:rPr lang="it-IT" dirty="0">
                <a:solidFill>
                  <a:schemeClr val="bg1"/>
                </a:solidFill>
              </a:rPr>
              <a:t>115    </a:t>
            </a:r>
          </a:p>
          <a:p>
            <a:r>
              <a:rPr lang="it-IT" dirty="0">
                <a:solidFill>
                  <a:schemeClr val="bg1"/>
                </a:solidFill>
              </a:rPr>
              <a:t>13/D2   58    </a:t>
            </a:r>
          </a:p>
          <a:p>
            <a:r>
              <a:rPr lang="it-IT" dirty="0">
                <a:solidFill>
                  <a:schemeClr val="bg1"/>
                </a:solidFill>
              </a:rPr>
              <a:t>13/D3   43    </a:t>
            </a:r>
          </a:p>
          <a:p>
            <a:r>
              <a:rPr lang="it-IT" dirty="0">
                <a:solidFill>
                  <a:schemeClr val="bg1"/>
                </a:solidFill>
              </a:rPr>
              <a:t>13/D4   62</a:t>
            </a:r>
          </a:p>
          <a:p>
            <a:r>
              <a:rPr lang="it-IT" dirty="0"/>
              <a:t>  </a:t>
            </a:r>
          </a:p>
          <a:p>
            <a:r>
              <a:rPr lang="it-IT" dirty="0"/>
              <a:t>153 associati (% associati 59%) + 11 ordinari (dati </a:t>
            </a:r>
            <a:r>
              <a:rPr lang="it-IT" dirty="0" err="1"/>
              <a:t>miur</a:t>
            </a:r>
            <a:r>
              <a:rPr lang="it-IT" dirty="0"/>
              <a:t>: "ad oggi") (TOTALE 153/260=63%)</a:t>
            </a:r>
          </a:p>
          <a:p>
            <a:r>
              <a:rPr lang="it-IT" dirty="0"/>
              <a:t>13/D1  67 (+ 2 ordinari)  </a:t>
            </a:r>
          </a:p>
          <a:p>
            <a:r>
              <a:rPr lang="it-IT" dirty="0"/>
              <a:t>13/D2  22 (+ 1 ordinario)   </a:t>
            </a:r>
          </a:p>
          <a:p>
            <a:r>
              <a:rPr lang="it-IT" dirty="0"/>
              <a:t>13/D3  23 (+ 2 ordinario)  </a:t>
            </a:r>
          </a:p>
          <a:p>
            <a:r>
              <a:rPr lang="it-IT" dirty="0"/>
              <a:t>13/D4  41 (+ 6 ordinari)</a:t>
            </a:r>
          </a:p>
        </p:txBody>
      </p:sp>
      <p:sp>
        <p:nvSpPr>
          <p:cNvPr id="7" name="Rettangolo 6"/>
          <p:cNvSpPr/>
          <p:nvPr/>
        </p:nvSpPr>
        <p:spPr>
          <a:xfrm>
            <a:off x="467544" y="1549705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spc="30" dirty="0">
                <a:solidFill>
                  <a:srgbClr val="FFC000"/>
                </a:solidFill>
              </a:rPr>
              <a:t>I FASCIA </a:t>
            </a:r>
          </a:p>
          <a:p>
            <a:r>
              <a:rPr lang="mr-IN" dirty="0">
                <a:solidFill>
                  <a:schemeClr val="bg1"/>
                </a:solidFill>
              </a:rPr>
              <a:t>145 </a:t>
            </a:r>
            <a:r>
              <a:rPr lang="mr-IN" dirty="0" err="1">
                <a:solidFill>
                  <a:schemeClr val="bg1"/>
                </a:solidFill>
              </a:rPr>
              <a:t>abilitati</a:t>
            </a:r>
            <a:r>
              <a:rPr lang="mr-IN" dirty="0">
                <a:solidFill>
                  <a:schemeClr val="bg1"/>
                </a:solidFill>
              </a:rPr>
              <a:t> </a:t>
            </a:r>
          </a:p>
          <a:p>
            <a:endParaRPr lang="it-IT" dirty="0" smtClean="0">
              <a:solidFill>
                <a:schemeClr val="bg1"/>
              </a:solidFill>
            </a:endParaRPr>
          </a:p>
          <a:p>
            <a:r>
              <a:rPr lang="mr-IN" dirty="0" smtClean="0">
                <a:solidFill>
                  <a:schemeClr val="bg1"/>
                </a:solidFill>
              </a:rPr>
              <a:t>13/D1   </a:t>
            </a:r>
            <a:r>
              <a:rPr lang="mr-IN" dirty="0">
                <a:solidFill>
                  <a:schemeClr val="bg1"/>
                </a:solidFill>
              </a:rPr>
              <a:t>35    </a:t>
            </a:r>
          </a:p>
          <a:p>
            <a:r>
              <a:rPr lang="mr-IN" dirty="0">
                <a:solidFill>
                  <a:schemeClr val="bg1"/>
                </a:solidFill>
              </a:rPr>
              <a:t>13/D2   32</a:t>
            </a:r>
          </a:p>
          <a:p>
            <a:r>
              <a:rPr lang="mr-IN" dirty="0">
                <a:solidFill>
                  <a:schemeClr val="bg1"/>
                </a:solidFill>
              </a:rPr>
              <a:t>13/D3   29</a:t>
            </a:r>
          </a:p>
          <a:p>
            <a:r>
              <a:rPr lang="mr-IN" dirty="0">
                <a:solidFill>
                  <a:schemeClr val="bg1"/>
                </a:solidFill>
              </a:rPr>
              <a:t>13/D4   49</a:t>
            </a:r>
          </a:p>
          <a:p>
            <a:endParaRPr lang="mr-IN" dirty="0"/>
          </a:p>
          <a:p>
            <a:r>
              <a:rPr lang="it-IT" dirty="0" smtClean="0"/>
              <a:t>Chiamati </a:t>
            </a:r>
            <a:r>
              <a:rPr lang="mr-IN" dirty="0" smtClean="0"/>
              <a:t>61 </a:t>
            </a:r>
            <a:r>
              <a:rPr lang="mr-IN" dirty="0" err="1"/>
              <a:t>ordinari</a:t>
            </a:r>
            <a:r>
              <a:rPr lang="mr-IN" dirty="0"/>
              <a:t> + 1 </a:t>
            </a:r>
            <a:r>
              <a:rPr lang="mr-IN" dirty="0" err="1" smtClean="0"/>
              <a:t>straordina</a:t>
            </a:r>
            <a:endParaRPr lang="it-IT" dirty="0" smtClean="0"/>
          </a:p>
          <a:p>
            <a:r>
              <a:rPr lang="mr-IN" dirty="0" err="1" smtClean="0"/>
              <a:t>rio</a:t>
            </a:r>
            <a:r>
              <a:rPr lang="mr-IN" dirty="0" smtClean="0"/>
              <a:t> </a:t>
            </a:r>
            <a:r>
              <a:rPr lang="mr-IN" dirty="0"/>
              <a:t>(</a:t>
            </a:r>
            <a:r>
              <a:rPr lang="mr-IN" dirty="0" err="1"/>
              <a:t>dati</a:t>
            </a:r>
            <a:r>
              <a:rPr lang="mr-IN" dirty="0"/>
              <a:t> </a:t>
            </a:r>
            <a:r>
              <a:rPr lang="mr-IN" dirty="0" err="1"/>
              <a:t>miur</a:t>
            </a:r>
            <a:r>
              <a:rPr lang="mr-IN" dirty="0"/>
              <a:t>: "</a:t>
            </a:r>
            <a:r>
              <a:rPr lang="mr-IN" dirty="0" err="1"/>
              <a:t>ad</a:t>
            </a:r>
            <a:r>
              <a:rPr lang="mr-IN" dirty="0"/>
              <a:t> </a:t>
            </a:r>
            <a:r>
              <a:rPr lang="mr-IN" dirty="0" err="1"/>
              <a:t>oggi</a:t>
            </a:r>
            <a:r>
              <a:rPr lang="mr-IN" dirty="0"/>
              <a:t>") (43%)</a:t>
            </a:r>
          </a:p>
          <a:p>
            <a:r>
              <a:rPr lang="mr-IN" dirty="0"/>
              <a:t>13/D1   18    </a:t>
            </a:r>
          </a:p>
          <a:p>
            <a:r>
              <a:rPr lang="mr-IN" dirty="0"/>
              <a:t>13/D2   12   </a:t>
            </a:r>
          </a:p>
          <a:p>
            <a:r>
              <a:rPr lang="mr-IN" dirty="0"/>
              <a:t>13/D3   12  </a:t>
            </a:r>
          </a:p>
          <a:p>
            <a:r>
              <a:rPr lang="mr-IN" dirty="0"/>
              <a:t>13/D4   20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67544" y="6165304"/>
            <a:ext cx="748883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dirty="0" smtClean="0"/>
              <a:t>Dati su numero abilitati</a:t>
            </a:r>
            <a:r>
              <a:rPr lang="it-IT" dirty="0" smtClean="0">
                <a:solidFill>
                  <a:srgbClr val="92D050"/>
                </a:solidFill>
              </a:rPr>
              <a:t>: </a:t>
            </a:r>
            <a:r>
              <a:rPr lang="it-IT" dirty="0">
                <a:solidFill>
                  <a:srgbClr val="92D050"/>
                </a:solidFill>
                <a:hlinkClick r:id="rId3"/>
              </a:rPr>
              <a:t>http://abilitazione.miur.it</a:t>
            </a:r>
            <a:r>
              <a:rPr lang="it-IT" dirty="0" smtClean="0">
                <a:hlinkClick r:id="rId3"/>
              </a:rPr>
              <a:t>/</a:t>
            </a:r>
            <a:r>
              <a:rPr lang="it-IT" dirty="0" smtClean="0"/>
              <a:t> - download 15 novembre 2018</a:t>
            </a:r>
            <a:endParaRPr lang="it-IT" dirty="0" smtClean="0"/>
          </a:p>
          <a:p>
            <a:r>
              <a:rPr lang="it-IT" dirty="0" smtClean="0"/>
              <a:t>Dati su docenti: </a:t>
            </a:r>
            <a:r>
              <a:rPr lang="it-IT" dirty="0">
                <a:hlinkClick r:id="rId4"/>
              </a:rPr>
              <a:t>http://</a:t>
            </a:r>
            <a:r>
              <a:rPr lang="it-IT" dirty="0" smtClean="0">
                <a:hlinkClick r:id="rId4"/>
              </a:rPr>
              <a:t>cercauniversita.cineca.it</a:t>
            </a:r>
            <a:r>
              <a:rPr lang="it-IT" dirty="0" smtClean="0">
                <a:hlinkClick r:id="rId4"/>
              </a:rPr>
              <a:t>/</a:t>
            </a:r>
            <a:r>
              <a:rPr lang="it-IT" dirty="0" smtClean="0"/>
              <a:t> - download  20 dicembre 2018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9080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ASN </a:t>
            </a:r>
            <a:r>
              <a:rPr lang="mr-IN" dirty="0" smtClean="0"/>
              <a:t>–</a:t>
            </a:r>
            <a:r>
              <a:rPr lang="it-IT" dirty="0" smtClean="0"/>
              <a:t> impariamo dall’esperienza!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/>
          </a:bodyPr>
          <a:lstStyle/>
          <a:p>
            <a:r>
              <a:rPr lang="it-IT" sz="1800" dirty="0" smtClean="0"/>
              <a:t>Quanti sono in tutto gli Abili non chiamati? </a:t>
            </a:r>
            <a:r>
              <a:rPr lang="it-IT" sz="1800" b="1" dirty="0" smtClean="0">
                <a:solidFill>
                  <a:srgbClr val="FFC000"/>
                </a:solidFill>
              </a:rPr>
              <a:t>Statistica vs gli altri SSD</a:t>
            </a:r>
            <a:r>
              <a:rPr lang="it-IT" sz="1800" dirty="0" smtClean="0"/>
              <a:t> </a:t>
            </a:r>
          </a:p>
          <a:p>
            <a:r>
              <a:rPr lang="it-IT" sz="1800" dirty="0" smtClean="0"/>
              <a:t>Regole di chiamata dei Dipartimenti: esigenze didattiche (</a:t>
            </a:r>
            <a:r>
              <a:rPr lang="it-IT" sz="1800" b="1" dirty="0">
                <a:solidFill>
                  <a:srgbClr val="FFC000"/>
                </a:solidFill>
              </a:rPr>
              <a:t>settori nei </a:t>
            </a:r>
            <a:r>
              <a:rPr lang="it-IT" sz="1800" b="1" dirty="0" err="1" smtClean="0">
                <a:solidFill>
                  <a:srgbClr val="FFC000"/>
                </a:solidFill>
              </a:rPr>
              <a:t>CdL</a:t>
            </a:r>
            <a:r>
              <a:rPr lang="it-IT" sz="1800" b="1" dirty="0" smtClean="0">
                <a:solidFill>
                  <a:srgbClr val="FFC000"/>
                </a:solidFill>
              </a:rPr>
              <a:t> e ruolo settori “minori”</a:t>
            </a:r>
            <a:r>
              <a:rPr lang="it-IT" sz="1800" dirty="0" smtClean="0"/>
              <a:t>) + esigenze di ricerca (</a:t>
            </a:r>
            <a:r>
              <a:rPr lang="it-IT" sz="1800" b="1" dirty="0" smtClean="0">
                <a:solidFill>
                  <a:srgbClr val="FFC000"/>
                </a:solidFill>
              </a:rPr>
              <a:t>VQR</a:t>
            </a:r>
            <a:r>
              <a:rPr lang="it-IT" sz="1800" dirty="0" smtClean="0">
                <a:solidFill>
                  <a:srgbClr val="FFC000"/>
                </a:solidFill>
              </a:rPr>
              <a:t> quanto conta</a:t>
            </a:r>
            <a:r>
              <a:rPr lang="it-IT" sz="1800" b="1" dirty="0">
                <a:solidFill>
                  <a:srgbClr val="FFC000"/>
                </a:solidFill>
              </a:rPr>
              <a:t>?</a:t>
            </a:r>
            <a:r>
              <a:rPr lang="it-IT" sz="1800" dirty="0"/>
              <a:t>)</a:t>
            </a:r>
          </a:p>
          <a:p>
            <a:r>
              <a:rPr lang="it-IT" sz="1800" dirty="0" smtClean="0"/>
              <a:t>Soglie all’ingresso della ASN: </a:t>
            </a:r>
            <a:r>
              <a:rPr lang="it-IT" sz="1800" dirty="0">
                <a:solidFill>
                  <a:srgbClr val="FFC000"/>
                </a:solidFill>
              </a:rPr>
              <a:t>l’elenco delle riviste di classe A ci rappresenta? </a:t>
            </a:r>
            <a:endParaRPr lang="it-IT" sz="1800" dirty="0"/>
          </a:p>
          <a:p>
            <a:endParaRPr lang="it-IT" sz="1800" dirty="0"/>
          </a:p>
          <a:p>
            <a:r>
              <a:rPr lang="it-IT" sz="1800" dirty="0" smtClean="0"/>
              <a:t>Riviste di classe A: </a:t>
            </a:r>
            <a:r>
              <a:rPr lang="it-IT" sz="1800" b="1" dirty="0">
                <a:solidFill>
                  <a:srgbClr val="FFC000"/>
                </a:solidFill>
              </a:rPr>
              <a:t>d</a:t>
            </a:r>
            <a:r>
              <a:rPr lang="it-IT" sz="1800" b="1" dirty="0" smtClean="0">
                <a:solidFill>
                  <a:srgbClr val="FFC000"/>
                </a:solidFill>
              </a:rPr>
              <a:t>a discutere</a:t>
            </a:r>
            <a:endParaRPr lang="it-IT" sz="1800" dirty="0"/>
          </a:p>
          <a:p>
            <a:pPr lvl="1"/>
            <a:r>
              <a:rPr lang="it-IT" sz="1800" dirty="0" smtClean="0"/>
              <a:t>“Biografia” della sede di pubblicazione e valore della pubblicazione</a:t>
            </a:r>
            <a:endParaRPr lang="it-IT" sz="1800" dirty="0"/>
          </a:p>
          <a:p>
            <a:pPr lvl="1"/>
            <a:r>
              <a:rPr lang="it-IT" sz="1800" dirty="0" smtClean="0"/>
              <a:t>Controllo della variabilità “longitudinale” (stesso SSD, commissioni diverse nel tempo)</a:t>
            </a:r>
            <a:endParaRPr lang="it-IT" sz="1800" dirty="0"/>
          </a:p>
          <a:p>
            <a:pPr lvl="1"/>
            <a:r>
              <a:rPr lang="it-IT" sz="1800" dirty="0" smtClean="0"/>
              <a:t>Controllo della variabilità “per contemporanei” (SSD diversi, commissioni diverse)</a:t>
            </a:r>
            <a:endParaRPr lang="it-IT" sz="1800" dirty="0"/>
          </a:p>
          <a:p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213727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REVISIONE/Innovazione Classi di Laurea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 lnSpcReduction="10000"/>
          </a:bodyPr>
          <a:lstStyle/>
          <a:p>
            <a:r>
              <a:rPr lang="it-IT" sz="1800" dirty="0" smtClean="0"/>
              <a:t>SIS coinvolta e </a:t>
            </a:r>
            <a:r>
              <a:rPr lang="it-IT" sz="1800" dirty="0" err="1" smtClean="0"/>
              <a:t>audita</a:t>
            </a:r>
            <a:r>
              <a:rPr lang="it-IT" sz="1800" dirty="0" smtClean="0"/>
              <a:t> dal CUN su varie </a:t>
            </a:r>
            <a:r>
              <a:rPr lang="it-IT" sz="1800" dirty="0" err="1" smtClean="0"/>
              <a:t>CdL</a:t>
            </a:r>
            <a:r>
              <a:rPr lang="it-IT" sz="1800" dirty="0" smtClean="0"/>
              <a:t>:</a:t>
            </a:r>
            <a:endParaRPr lang="it-IT" sz="1800" dirty="0"/>
          </a:p>
          <a:p>
            <a:pPr lvl="1"/>
            <a:r>
              <a:rPr lang="it-IT" sz="1800" dirty="0"/>
              <a:t>classe di laurea magistrale in: </a:t>
            </a:r>
            <a:r>
              <a:rPr lang="it-IT" sz="1800" b="1" dirty="0">
                <a:solidFill>
                  <a:srgbClr val="FFC000"/>
                </a:solidFill>
              </a:rPr>
              <a:t>"Prevenzione dei rischi naturali e antropici”</a:t>
            </a:r>
          </a:p>
          <a:p>
            <a:pPr lvl="1"/>
            <a:r>
              <a:rPr lang="it-IT" sz="1800" dirty="0"/>
              <a:t>classe di laurea magistrale in </a:t>
            </a:r>
            <a:r>
              <a:rPr lang="it-IT" sz="1800" b="1" dirty="0">
                <a:solidFill>
                  <a:srgbClr val="FFC000"/>
                </a:solidFill>
              </a:rPr>
              <a:t>"Neuroscienze”</a:t>
            </a:r>
          </a:p>
          <a:p>
            <a:pPr lvl="1"/>
            <a:r>
              <a:rPr lang="it-IT" sz="1800" dirty="0"/>
              <a:t>classe di laurea magistrale in </a:t>
            </a:r>
            <a:r>
              <a:rPr lang="it-IT" sz="1800" b="1" dirty="0">
                <a:solidFill>
                  <a:srgbClr val="FFC000"/>
                </a:solidFill>
              </a:rPr>
              <a:t>"Valorizzazione e gestione del patrimonio culturale”</a:t>
            </a:r>
          </a:p>
          <a:p>
            <a:pPr lvl="1"/>
            <a:r>
              <a:rPr lang="it-IT" sz="1800" dirty="0"/>
              <a:t>classe di laurea magistrale in </a:t>
            </a:r>
            <a:r>
              <a:rPr lang="it-IT" sz="1800" b="1" dirty="0">
                <a:solidFill>
                  <a:srgbClr val="FFC000"/>
                </a:solidFill>
              </a:rPr>
              <a:t>"Data Science"</a:t>
            </a:r>
          </a:p>
          <a:p>
            <a:r>
              <a:rPr lang="it-IT" sz="1800" dirty="0" smtClean="0"/>
              <a:t>Su </a:t>
            </a:r>
            <a:r>
              <a:rPr lang="it-IT" sz="1800" b="1" dirty="0" smtClean="0">
                <a:solidFill>
                  <a:srgbClr val="FFC000"/>
                </a:solidFill>
              </a:rPr>
              <a:t>Data Science </a:t>
            </a:r>
            <a:r>
              <a:rPr lang="it-IT" sz="1800" dirty="0"/>
              <a:t>dopo il 6/11/18 </a:t>
            </a:r>
            <a:r>
              <a:rPr lang="it-IT" sz="1800" dirty="0" smtClean="0"/>
              <a:t>auspichiamo che il progetto preveda</a:t>
            </a:r>
            <a:endParaRPr lang="it-IT" sz="1800" dirty="0"/>
          </a:p>
          <a:p>
            <a:pPr lvl="1"/>
            <a:r>
              <a:rPr lang="it-IT" sz="1800" dirty="0" smtClean="0"/>
              <a:t>Separazione tra ambito statistico e ambito matematico </a:t>
            </a:r>
            <a:endParaRPr lang="it-IT" sz="1800" dirty="0"/>
          </a:p>
          <a:p>
            <a:pPr lvl="1"/>
            <a:r>
              <a:rPr lang="it-IT" sz="1800" dirty="0" smtClean="0"/>
              <a:t>Maggior numero di CFU all’ambito statistico</a:t>
            </a:r>
          </a:p>
          <a:p>
            <a:pPr lvl="1"/>
            <a:r>
              <a:rPr lang="it-IT" sz="1800" dirty="0" smtClean="0"/>
              <a:t>Un ruolo chiaro deli CFU negli ambiti giuridico-sociale-economico </a:t>
            </a:r>
            <a:r>
              <a:rPr lang="mr-IN" sz="1800" dirty="0" smtClean="0"/>
              <a:t>–</a:t>
            </a:r>
            <a:r>
              <a:rPr lang="it-IT" sz="1800" dirty="0" smtClean="0"/>
              <a:t> </a:t>
            </a:r>
            <a:r>
              <a:rPr lang="it-IT" sz="1800" b="1" dirty="0">
                <a:solidFill>
                  <a:srgbClr val="FFC000"/>
                </a:solidFill>
              </a:rPr>
              <a:t>Data </a:t>
            </a:r>
            <a:r>
              <a:rPr lang="it-IT" sz="1800" b="1" dirty="0" smtClean="0">
                <a:solidFill>
                  <a:srgbClr val="FFC000"/>
                </a:solidFill>
              </a:rPr>
              <a:t>Science(</a:t>
            </a:r>
            <a:r>
              <a:rPr lang="it-IT" sz="1800" b="1" dirty="0" err="1" smtClean="0">
                <a:solidFill>
                  <a:srgbClr val="FFC000"/>
                </a:solidFill>
              </a:rPr>
              <a:t>s</a:t>
            </a:r>
            <a:r>
              <a:rPr lang="it-IT" sz="1800" b="1" dirty="0" smtClean="0">
                <a:solidFill>
                  <a:srgbClr val="FFC000"/>
                </a:solidFill>
              </a:rPr>
              <a:t>)</a:t>
            </a:r>
            <a:endParaRPr lang="it-IT" sz="1800" b="1" dirty="0">
              <a:solidFill>
                <a:srgbClr val="FFC000"/>
              </a:solidFill>
            </a:endParaRPr>
          </a:p>
          <a:p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83191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187336"/>
              </p:ext>
            </p:extLst>
          </p:nvPr>
        </p:nvGraphicFramePr>
        <p:xfrm>
          <a:off x="395535" y="103091"/>
          <a:ext cx="8496944" cy="60622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373616"/>
                <a:gridCol w="731904"/>
                <a:gridCol w="731904"/>
                <a:gridCol w="731904"/>
                <a:gridCol w="731904"/>
                <a:gridCol w="731904"/>
                <a:gridCol w="731904"/>
                <a:gridCol w="731904"/>
              </a:tblGrid>
              <a:tr h="8488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it-IT" sz="1100" b="0" i="0" u="none" strike="noStrike" dirty="0" smtClean="0">
                          <a:solidFill>
                            <a:srgbClr val="282628"/>
                          </a:solidFill>
                          <a:effectLst/>
                          <a:latin typeface="Calibri"/>
                        </a:rPr>
                        <a:t>AREA 13</a:t>
                      </a:r>
                    </a:p>
                    <a:p>
                      <a:pPr algn="ctr" fontAlgn="ctr"/>
                      <a:endParaRPr lang="it-IT" sz="1100" b="0" i="0" u="none" strike="noStrike" dirty="0">
                        <a:solidFill>
                          <a:srgbClr val="282628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 hMerge="1">
                  <a:txBody>
                    <a:bodyPr/>
                    <a:lstStyle/>
                    <a:p>
                      <a:pPr algn="l" fontAlgn="ctr"/>
                      <a:endParaRPr lang="it-IT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Settori concorsuali</a:t>
                      </a:r>
                      <a:endParaRPr lang="it-IT" sz="1100" b="0" i="0" u="none" strike="noStrike" dirty="0">
                        <a:solidFill>
                          <a:srgbClr val="282628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SSD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Str.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RU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RTD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TOTALE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 dirty="0">
                          <a:effectLst/>
                        </a:rPr>
                        <a:t>13A economia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1502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13/A1 Economia politica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258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244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126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88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728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13/A2 Politica Economica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136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352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13/A3 Scienza delle finanze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178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13/A4 Economia applicata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171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13/A5 Econometria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73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 dirty="0">
                          <a:effectLst/>
                        </a:rPr>
                        <a:t>13B economia aziendale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2342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13/B1 economia aziedale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293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148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774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13/B2 economia e gestione delle imprese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P08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174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204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602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13/B3 organizzazione aziendale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49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77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176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13/B4 economia degli intermediari finanziari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351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finanza aziendale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101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economia degli intermediari finanziari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P11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92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82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40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250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13/B5 scienze merceologiche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P13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88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 dirty="0">
                          <a:effectLst/>
                        </a:rPr>
                        <a:t>13C storia economica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174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13/C1 storia economica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>
                          <a:effectLst/>
                        </a:rPr>
                        <a:t>174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storia del pensiero economico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P04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32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storia economica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P12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142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 dirty="0">
                          <a:effectLst/>
                        </a:rPr>
                        <a:t>13D statistica e </a:t>
                      </a:r>
                      <a:r>
                        <a:rPr lang="it-IT" sz="1100" b="1" u="none" strike="noStrike" dirty="0" err="1">
                          <a:effectLst/>
                        </a:rPr>
                        <a:t>metod</a:t>
                      </a:r>
                      <a:r>
                        <a:rPr lang="it-IT" sz="1100" b="1" u="none" strike="noStrike" dirty="0">
                          <a:effectLst/>
                        </a:rPr>
                        <a:t> </a:t>
                      </a:r>
                      <a:r>
                        <a:rPr lang="it-IT" sz="1100" b="1" u="none" strike="noStrike" dirty="0" err="1">
                          <a:effectLst/>
                        </a:rPr>
                        <a:t>mat.per</a:t>
                      </a:r>
                      <a:r>
                        <a:rPr lang="it-IT" sz="1100" b="1" u="none" strike="noStrike" dirty="0">
                          <a:effectLst/>
                        </a:rPr>
                        <a:t> le decisioni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1106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13/D1 statistica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434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 dirty="0">
                          <a:effectLst/>
                        </a:rPr>
                        <a:t>statistica</a:t>
                      </a:r>
                      <a:endParaRPr lang="it-IT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169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74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414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stat. Per la ricerca sperimentale e tecnologica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20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13/D2 statistica economica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44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56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150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13/D3 demografia e statistica sociale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 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 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demografia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S04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70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statistica sociale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S05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9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70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179925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13/D4 metodi matematici dell'economia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u="none" strike="noStrike">
                          <a:effectLst/>
                        </a:rPr>
                        <a:t>S06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108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3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147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96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u="none" strike="noStrike">
                          <a:effectLst/>
                        </a:rPr>
                        <a:t>28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>
                          <a:effectLst/>
                        </a:rPr>
                        <a:t>382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it-IT" sz="1100" b="1" u="none" strike="noStrike" dirty="0">
                          <a:effectLst/>
                        </a:rPr>
                        <a:t>TOTALE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b="1" u="none" strike="noStrike" dirty="0">
                          <a:effectLst/>
                        </a:rPr>
                        <a:t> 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 dirty="0">
                          <a:effectLst/>
                        </a:rPr>
                        <a:t>1447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>
                          <a:effectLst/>
                        </a:rPr>
                        <a:t>80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>
                          <a:effectLst/>
                        </a:rPr>
                        <a:t>1743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>
                          <a:effectLst/>
                        </a:rPr>
                        <a:t>876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it-IT" sz="1100" b="1" u="none" strike="noStrike">
                          <a:effectLst/>
                        </a:rPr>
                        <a:t>627</a:t>
                      </a:r>
                      <a:endParaRPr lang="it-IT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it-IT" sz="1100" b="1" u="none" strike="noStrike" dirty="0">
                          <a:effectLst/>
                        </a:rPr>
                        <a:t>4773</a:t>
                      </a:r>
                      <a:endParaRPr lang="it-IT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03" marR="7803" marT="7803" marB="0" anchor="ctr"/>
                </a:tc>
              </a:tr>
            </a:tbl>
          </a:graphicData>
        </a:graphic>
      </p:graphicFrame>
      <p:sp>
        <p:nvSpPr>
          <p:cNvPr id="2" name="Rettangolo 1"/>
          <p:cNvSpPr/>
          <p:nvPr/>
        </p:nvSpPr>
        <p:spPr>
          <a:xfrm>
            <a:off x="1241403" y="6381328"/>
            <a:ext cx="6805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dati </a:t>
            </a:r>
            <a:r>
              <a:rPr lang="it-IT" dirty="0"/>
              <a:t>su docenti: </a:t>
            </a:r>
            <a:r>
              <a:rPr lang="it-IT" dirty="0">
                <a:hlinkClick r:id="rId2"/>
              </a:rPr>
              <a:t>http://cercauniversita.cineca.it</a:t>
            </a:r>
            <a:r>
              <a:rPr lang="it-IT" dirty="0" smtClean="0">
                <a:hlinkClick r:id="rId2"/>
              </a:rPr>
              <a:t>/</a:t>
            </a:r>
            <a:r>
              <a:rPr lang="it-IT" dirty="0" smtClean="0"/>
              <a:t> -  </a:t>
            </a:r>
            <a:r>
              <a:rPr lang="it-IT" dirty="0"/>
              <a:t>download  20 dicembre 2018</a:t>
            </a:r>
          </a:p>
          <a:p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500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98638"/>
            <a:r>
              <a:rPr lang="it-IT" dirty="0" smtClean="0"/>
              <a:t>REVISIONE CONTENUTI / </a:t>
            </a:r>
            <a:r>
              <a:rPr lang="it-IT" dirty="0" err="1" smtClean="0"/>
              <a:t>SEttori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>
          <a:xfrm>
            <a:off x="467544" y="1772816"/>
            <a:ext cx="8208912" cy="4114800"/>
          </a:xfrm>
        </p:spPr>
        <p:txBody>
          <a:bodyPr>
            <a:normAutofit/>
          </a:bodyPr>
          <a:lstStyle/>
          <a:p>
            <a:r>
              <a:rPr lang="it-IT" sz="1800" dirty="0" smtClean="0"/>
              <a:t>SIS contraria alla “numerologia”:</a:t>
            </a:r>
            <a:endParaRPr lang="it-IT" sz="1800" dirty="0"/>
          </a:p>
          <a:p>
            <a:pPr lvl="1"/>
            <a:r>
              <a:rPr lang="it-IT" sz="1800" dirty="0" smtClean="0"/>
              <a:t>Revisione dei settori insieme a quella dei contenuti del sapere e delle declaratorie</a:t>
            </a:r>
            <a:endParaRPr lang="it-IT" sz="1800" b="1" dirty="0">
              <a:solidFill>
                <a:srgbClr val="FFC000"/>
              </a:solidFill>
            </a:endParaRPr>
          </a:p>
          <a:p>
            <a:pPr lvl="1"/>
            <a:r>
              <a:rPr lang="it-IT" sz="1800" dirty="0" smtClean="0"/>
              <a:t>Eventuale riordino guidato dai settori concorsuali ove questi contengano più SSD</a:t>
            </a:r>
            <a:endParaRPr lang="it-IT" sz="1800" b="1" dirty="0">
              <a:solidFill>
                <a:srgbClr val="FFC000"/>
              </a:solidFill>
            </a:endParaRPr>
          </a:p>
          <a:p>
            <a:pPr lvl="1"/>
            <a:r>
              <a:rPr lang="it-IT" sz="1800" dirty="0" smtClean="0"/>
              <a:t>Criteri di salvaguardia per settori specialistici</a:t>
            </a:r>
            <a:endParaRPr lang="it-IT" sz="1800" b="1" dirty="0">
              <a:solidFill>
                <a:srgbClr val="FFC000"/>
              </a:solidFill>
            </a:endParaRPr>
          </a:p>
          <a:p>
            <a:pPr lvl="1"/>
            <a:r>
              <a:rPr lang="it-IT" sz="1800" dirty="0" smtClean="0"/>
              <a:t>Declaratorie? Partizione o sovrapposizioni? Contaminazioni extra Area 13?</a:t>
            </a:r>
          </a:p>
          <a:p>
            <a:pPr lvl="1"/>
            <a:endParaRPr lang="it-IT" sz="1800" b="1" dirty="0">
              <a:solidFill>
                <a:srgbClr val="FFC000"/>
              </a:solidFill>
            </a:endParaRPr>
          </a:p>
          <a:p>
            <a:r>
              <a:rPr lang="it-IT" sz="1800" dirty="0" smtClean="0"/>
              <a:t>SIS critica su revisione </a:t>
            </a:r>
            <a:r>
              <a:rPr lang="it-IT" sz="1800" dirty="0" err="1" smtClean="0"/>
              <a:t>CdL</a:t>
            </a:r>
            <a:r>
              <a:rPr lang="it-IT" sz="1800" dirty="0" smtClean="0"/>
              <a:t>/istituzione nuove </a:t>
            </a:r>
            <a:r>
              <a:rPr lang="it-IT" sz="1800" dirty="0" err="1" smtClean="0"/>
              <a:t>CdL</a:t>
            </a:r>
            <a:r>
              <a:rPr lang="it-IT" sz="1800" dirty="0" smtClean="0"/>
              <a:t> (</a:t>
            </a:r>
            <a:r>
              <a:rPr lang="it-IT" sz="1800" b="1" dirty="0" smtClean="0">
                <a:solidFill>
                  <a:srgbClr val="FFC000"/>
                </a:solidFill>
              </a:rPr>
              <a:t>Data Science) </a:t>
            </a:r>
            <a:r>
              <a:rPr lang="it-IT" sz="1800" dirty="0"/>
              <a:t>prima della revisione dei settori</a:t>
            </a:r>
          </a:p>
          <a:p>
            <a:endParaRPr lang="it-IT" sz="1800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92257"/>
            <a:ext cx="1680778" cy="1120519"/>
          </a:xfrm>
        </p:spPr>
      </p:pic>
    </p:spTree>
    <p:extLst>
      <p:ext uri="{BB962C8B-B14F-4D97-AF65-F5344CB8AC3E}">
        <p14:creationId xmlns:p14="http://schemas.microsoft.com/office/powerpoint/2010/main" val="173031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ctrTitle"/>
          </p:nvPr>
        </p:nvSpPr>
        <p:spPr>
          <a:xfrm>
            <a:off x="685800" y="548680"/>
            <a:ext cx="7772400" cy="2929233"/>
          </a:xfrm>
        </p:spPr>
        <p:txBody>
          <a:bodyPr/>
          <a:lstStyle/>
          <a:p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/>
            </a:r>
            <a:br>
              <a:rPr lang="it-IT" dirty="0"/>
            </a:br>
            <a:r>
              <a:rPr lang="it-IT" dirty="0"/>
              <a:t>LA STATISTICA è PER TUTTI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789040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1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izzonte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314</TotalTime>
  <Words>1128</Words>
  <Application>Microsoft Macintosh PowerPoint</Application>
  <PresentationFormat>Presentazione su schermo (4:3)</PresentationFormat>
  <Paragraphs>363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8" baseType="lpstr">
      <vt:lpstr>Arial Narrow</vt:lpstr>
      <vt:lpstr>Calibri</vt:lpstr>
      <vt:lpstr>Mangal</vt:lpstr>
      <vt:lpstr>Arial</vt:lpstr>
      <vt:lpstr>Orizzonte</vt:lpstr>
      <vt:lpstr> Conferenza Area 13, 30 novembre 2018    LA STATISTICA è PER TUTTI</vt:lpstr>
      <vt:lpstr>Chi</vt:lpstr>
      <vt:lpstr>Cosa</vt:lpstr>
      <vt:lpstr>Come</vt:lpstr>
      <vt:lpstr>perché</vt:lpstr>
      <vt:lpstr>   Questioni sul tappeto</vt:lpstr>
      <vt:lpstr>ASN 2016 -18 – fonte cineca+miur</vt:lpstr>
      <vt:lpstr>ASN 2012 -13 – fonte cineca+Miur</vt:lpstr>
      <vt:lpstr>ASN – impariamo dall’esperienza!</vt:lpstr>
      <vt:lpstr>REVISIONE/Innovazione Classi di Laurea </vt:lpstr>
      <vt:lpstr>Presentazione di PowerPoint</vt:lpstr>
      <vt:lpstr>REVISIONE CONTENUTI / SEttori</vt:lpstr>
      <vt:lpstr>   LA STATISTICA è PER TUTTI</vt:lpstr>
    </vt:vector>
  </TitlesOfParts>
  <LinksUpToDate>false</LinksUpToDate>
  <SharedDoc>false</SharedDoc>
  <HyperlinksChanged>false</HyperlinksChanged>
  <AppVersion>15.0023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Alessio Pollice, Consiglio Direttivo della SIS 23 ottobre 2018    LA STATISTICA è PER TUTTI</dc:title>
  <dc:creator>XXX</dc:creator>
  <cp:lastModifiedBy>Utente di Microsoft Office</cp:lastModifiedBy>
  <cp:revision>39</cp:revision>
  <dcterms:created xsi:type="dcterms:W3CDTF">2018-10-17T13:52:04Z</dcterms:created>
  <dcterms:modified xsi:type="dcterms:W3CDTF">2018-12-20T08:50:24Z</dcterms:modified>
</cp:coreProperties>
</file>