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8" r:id="rId3"/>
    <p:sldId id="276" r:id="rId4"/>
    <p:sldId id="271" r:id="rId5"/>
    <p:sldId id="272" r:id="rId6"/>
    <p:sldId id="266" r:id="rId7"/>
    <p:sldId id="277" r:id="rId8"/>
    <p:sldId id="273" r:id="rId9"/>
    <p:sldId id="274" r:id="rId10"/>
    <p:sldId id="275" r:id="rId11"/>
    <p:sldId id="264" r:id="rId12"/>
    <p:sldId id="26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75"/>
    <p:restoredTop sz="94696"/>
  </p:normalViewPr>
  <p:slideViewPr>
    <p:cSldViewPr>
      <p:cViewPr>
        <p:scale>
          <a:sx n="109" d="100"/>
          <a:sy n="109" d="100"/>
        </p:scale>
        <p:origin x="1048" y="-4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12/5/18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lumOff val="2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12/5/18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‹n.›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ladag.it/" TargetMode="External"/><Relationship Id="rId4" Type="http://schemas.openxmlformats.org/officeDocument/2006/relationships/hyperlink" Target="http://labdisia.disia.unifi.it/s2g/" TargetMode="External"/><Relationship Id="rId5" Type="http://schemas.openxmlformats.org/officeDocument/2006/relationships/hyperlink" Target="https://youngsis.github.io/" TargetMode="External"/><Relationship Id="rId6" Type="http://schemas.openxmlformats.org/officeDocument/2006/relationships/hyperlink" Target="https://graspa.org/" TargetMode="External"/><Relationship Id="rId7" Type="http://schemas.openxmlformats.org/officeDocument/2006/relationships/hyperlink" Target="https://sites.google.com/site/sisbayes1/home" TargetMode="Externa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s-aisp.it/?lang=it_i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unipa.it/dipartimenti/seas/sus4/" TargetMode="External"/><Relationship Id="rId12" Type="http://schemas.openxmlformats.org/officeDocument/2006/relationships/hyperlink" Target="http://www.congressi.unisi.it/startupresearch/" TargetMode="Externa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Relationship Id="rId3" Type="http://schemas.openxmlformats.org/officeDocument/2006/relationships/hyperlink" Target="http://www.rivista.sis-statistica.org/cms/" TargetMode="External"/><Relationship Id="rId4" Type="http://schemas.openxmlformats.org/officeDocument/2006/relationships/hyperlink" Target="https://link.springer.com/journal/10260" TargetMode="External"/><Relationship Id="rId5" Type="http://schemas.openxmlformats.org/officeDocument/2006/relationships/hyperlink" Target="http://www.libraweb.net/riviste.php?chiave=09&amp;h=435&amp;w=300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http://meetings3.sis-statistica.org/index.php/sis2018/49th" TargetMode="External"/><Relationship Id="rId8" Type="http://schemas.openxmlformats.org/officeDocument/2006/relationships/hyperlink" Target="https://www.mathesia.com/home/sis19/" TargetMode="External"/><Relationship Id="rId9" Type="http://schemas.openxmlformats.org/officeDocument/2006/relationships/hyperlink" Target="http://www.festivalstatistica.it/" TargetMode="External"/><Relationship Id="rId10" Type="http://schemas.openxmlformats.org/officeDocument/2006/relationships/hyperlink" Target="https://www.sis-aisp.it/ocs-2.3.4/index.php/popdays2019/popdays2019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403648" y="3751285"/>
            <a:ext cx="6400800" cy="1752600"/>
          </a:xfrm>
        </p:spPr>
        <p:txBody>
          <a:bodyPr/>
          <a:lstStyle/>
          <a:p>
            <a:r>
              <a:rPr lang="it-IT" sz="2400" dirty="0"/>
              <a:t>LA SOCIETÀ ITALIANA DI STATISTICA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sz="2400" b="1" cap="none" dirty="0" smtClean="0"/>
              <a:t>Ateneo in Cifre </a:t>
            </a:r>
            <a:r>
              <a:rPr lang="it-IT" sz="2400" cap="none" dirty="0" smtClean="0"/>
              <a:t/>
            </a:r>
            <a:br>
              <a:rPr lang="it-IT" sz="2400" cap="none" dirty="0" smtClean="0"/>
            </a:br>
            <a:r>
              <a:rPr lang="it-IT" sz="2400" cap="none" dirty="0" smtClean="0"/>
              <a:t>Bari, 5 dicembre 2018</a:t>
            </a: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dirty="0" smtClean="0"/>
              <a:t>IL RUOLO DELL’INFORMAZIONE STATISTICA NEGLI ATENEI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221088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Chi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052936"/>
          </a:xfrm>
        </p:spPr>
        <p:txBody>
          <a:bodyPr>
            <a:noAutofit/>
          </a:bodyPr>
          <a:lstStyle/>
          <a:p>
            <a:r>
              <a:rPr lang="it-IT" sz="2000" dirty="0"/>
              <a:t>La SIS è una </a:t>
            </a:r>
            <a:r>
              <a:rPr lang="it-IT" sz="2000" b="1" dirty="0">
                <a:solidFill>
                  <a:srgbClr val="FFC000"/>
                </a:solidFill>
              </a:rPr>
              <a:t>Società scientifica</a:t>
            </a:r>
            <a:r>
              <a:rPr lang="it-IT" sz="2000" dirty="0"/>
              <a:t> senza fini di lucro </a:t>
            </a:r>
          </a:p>
          <a:p>
            <a:r>
              <a:rPr lang="it-IT" sz="2000" b="1" dirty="0">
                <a:solidFill>
                  <a:srgbClr val="FFC000"/>
                </a:solidFill>
              </a:rPr>
              <a:t>Dal 1939</a:t>
            </a:r>
            <a:r>
              <a:rPr lang="it-IT" sz="2000" dirty="0"/>
              <a:t> la SIS è cresciuta di pari passo con il diffondersi dei metodi quantitativi</a:t>
            </a:r>
          </a:p>
          <a:p>
            <a:r>
              <a:rPr lang="it-IT" sz="2000" dirty="0"/>
              <a:t>Lo </a:t>
            </a:r>
            <a:r>
              <a:rPr lang="it-IT" sz="2000" b="1" dirty="0">
                <a:solidFill>
                  <a:srgbClr val="FFC000"/>
                </a:solidFill>
              </a:rPr>
              <a:t>scopo principale</a:t>
            </a:r>
            <a:r>
              <a:rPr lang="it-IT" sz="2000" dirty="0"/>
              <a:t> della SIS è la promozione dell'attività scientifica per lo sviluppo delle scienze statistiche e delle loro applicazioni</a:t>
            </a:r>
          </a:p>
          <a:p>
            <a:r>
              <a:rPr lang="it-IT" sz="2000" b="1" dirty="0">
                <a:solidFill>
                  <a:srgbClr val="FFC000"/>
                </a:solidFill>
              </a:rPr>
              <a:t>Oltre 900 associati</a:t>
            </a:r>
            <a:r>
              <a:rPr lang="it-IT" sz="2000" dirty="0" smtClean="0"/>
              <a:t>: in </a:t>
            </a:r>
            <a:r>
              <a:rPr lang="it-IT" sz="2000" dirty="0"/>
              <a:t>gran parte statistici, docenti, enti e società (Istat, Banca d’Italia, Istituto </a:t>
            </a:r>
            <a:r>
              <a:rPr lang="it-IT" sz="2000" dirty="0" err="1"/>
              <a:t>Tagliacarne</a:t>
            </a:r>
            <a:r>
              <a:rPr lang="it-IT" sz="2000" dirty="0"/>
              <a:t>, Camere di Commercio, Comuni, </a:t>
            </a:r>
            <a:r>
              <a:rPr lang="it-IT" sz="2000" dirty="0" smtClean="0"/>
              <a:t>ministeri)</a:t>
            </a:r>
          </a:p>
          <a:p>
            <a:pPr marL="0" indent="0" algn="ctr">
              <a:buNone/>
            </a:pPr>
            <a:r>
              <a:rPr lang="it-IT" sz="2000" b="1" dirty="0" err="1" smtClean="0">
                <a:solidFill>
                  <a:srgbClr val="FFC000"/>
                </a:solidFill>
              </a:rPr>
              <a:t>https</a:t>
            </a:r>
            <a:r>
              <a:rPr lang="it-IT" sz="2000" b="1" dirty="0">
                <a:solidFill>
                  <a:srgbClr val="FFC000"/>
                </a:solidFill>
              </a:rPr>
              <a:t>://</a:t>
            </a:r>
            <a:r>
              <a:rPr lang="it-IT" sz="2000" b="1" dirty="0" err="1">
                <a:solidFill>
                  <a:srgbClr val="FFC000"/>
                </a:solidFill>
              </a:rPr>
              <a:t>www.sis-statistica.it</a:t>
            </a:r>
            <a:r>
              <a:rPr lang="it-IT" sz="2000" b="1" dirty="0">
                <a:solidFill>
                  <a:srgbClr val="FFC000"/>
                </a:solidFill>
              </a:rPr>
              <a:t>/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pic>
        <p:nvPicPr>
          <p:cNvPr id="5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Cosa FA LA SIS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51520" y="1600200"/>
            <a:ext cx="8568952" cy="4114800"/>
          </a:xfrm>
          <a:ln>
            <a:noFill/>
          </a:ln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Sezioni</a:t>
            </a:r>
            <a:r>
              <a:rPr lang="it-IT" dirty="0">
                <a:solidFill>
                  <a:srgbClr val="FFC000"/>
                </a:solidFill>
              </a:rPr>
              <a:t> </a:t>
            </a:r>
            <a:r>
              <a:rPr lang="it-IT" dirty="0"/>
              <a:t>e </a:t>
            </a:r>
            <a:r>
              <a:rPr lang="it-IT" b="1" dirty="0">
                <a:solidFill>
                  <a:srgbClr val="FFC000"/>
                </a:solidFill>
              </a:rPr>
              <a:t>gruppi</a:t>
            </a:r>
            <a:r>
              <a:rPr lang="it-IT" dirty="0"/>
              <a:t> dedicati a temi specifici</a:t>
            </a:r>
          </a:p>
          <a:p>
            <a:pPr lvl="1">
              <a:spcBef>
                <a:spcPts val="1200"/>
              </a:spcBef>
            </a:pPr>
            <a:r>
              <a:rPr lang="it-IT" dirty="0"/>
              <a:t>SIS-</a:t>
            </a:r>
            <a:r>
              <a:rPr lang="it-IT" b="1" dirty="0">
                <a:solidFill>
                  <a:srgbClr val="FFC000"/>
                </a:solidFill>
              </a:rPr>
              <a:t>AISP</a:t>
            </a:r>
            <a:r>
              <a:rPr lang="it-IT" dirty="0"/>
              <a:t> - Associazione Italiana per gli Studi di Popolazione (</a:t>
            </a:r>
            <a:r>
              <a:rPr lang="it-IT" dirty="0">
                <a:hlinkClick r:id="rId2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dirty="0"/>
              <a:t>SIS-</a:t>
            </a:r>
            <a:r>
              <a:rPr lang="it-IT" b="1" dirty="0">
                <a:solidFill>
                  <a:srgbClr val="FFC000"/>
                </a:solidFill>
              </a:rPr>
              <a:t>CLADAG</a:t>
            </a:r>
            <a:r>
              <a:rPr lang="it-IT" dirty="0"/>
              <a:t> - Classificazione ed Analisi dei Dati (</a:t>
            </a:r>
            <a:r>
              <a:rPr lang="it-IT" dirty="0">
                <a:hlinkClick r:id="rId3"/>
              </a:rPr>
              <a:t>web</a:t>
            </a:r>
            <a:r>
              <a:rPr lang="it-IT" dirty="0"/>
              <a:t>)</a:t>
            </a:r>
          </a:p>
          <a:p>
            <a:pPr lvl="1">
              <a:spcBef>
                <a:spcPts val="1200"/>
              </a:spcBef>
            </a:pPr>
            <a:r>
              <a:rPr lang="it-IT" b="1" dirty="0">
                <a:solidFill>
                  <a:srgbClr val="FFC000"/>
                </a:solidFill>
              </a:rPr>
              <a:t>S2G</a:t>
            </a:r>
            <a:r>
              <a:rPr lang="it-IT" dirty="0"/>
              <a:t> - Metodologie per le Indagini Campionarie (</a:t>
            </a:r>
            <a:r>
              <a:rPr lang="it-IT" dirty="0">
                <a:hlinkClick r:id="rId4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SQVS</a:t>
            </a:r>
            <a:r>
              <a:rPr lang="it-IT" dirty="0"/>
              <a:t> - Statistica per la Valutazioni e la Qualità nei Servizi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VSP</a:t>
            </a:r>
            <a:r>
              <a:rPr lang="it-IT" dirty="0"/>
              <a:t> - Valorizzazione delle Statistiche Pubbliche</a:t>
            </a:r>
          </a:p>
          <a:p>
            <a:pPr lvl="1"/>
            <a:r>
              <a:rPr lang="it-IT" b="1" dirty="0" err="1">
                <a:solidFill>
                  <a:srgbClr val="FFC000"/>
                </a:solidFill>
              </a:rPr>
              <a:t>Ysis</a:t>
            </a:r>
            <a:r>
              <a:rPr lang="it-IT" dirty="0"/>
              <a:t> - </a:t>
            </a:r>
            <a:r>
              <a:rPr lang="it-IT" dirty="0" err="1"/>
              <a:t>young</a:t>
            </a:r>
            <a:r>
              <a:rPr lang="it-IT" dirty="0"/>
              <a:t> SIS (</a:t>
            </a:r>
            <a:r>
              <a:rPr lang="it-IT" dirty="0">
                <a:hlinkClick r:id="rId5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GRASPA</a:t>
            </a:r>
            <a:r>
              <a:rPr lang="it-IT" dirty="0"/>
              <a:t> - Gruppo di Ricerca per le Applicazioni della Statistica ai Problemi Ambientali (</a:t>
            </a:r>
            <a:r>
              <a:rPr lang="it-IT" dirty="0">
                <a:hlinkClick r:id="rId6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 err="1">
                <a:solidFill>
                  <a:srgbClr val="FFC000"/>
                </a:solidFill>
              </a:rPr>
              <a:t>SISbayes</a:t>
            </a:r>
            <a:r>
              <a:rPr lang="it-IT" b="1" dirty="0">
                <a:solidFill>
                  <a:srgbClr val="FFC000"/>
                </a:solidFill>
              </a:rPr>
              <a:t> </a:t>
            </a:r>
            <a:r>
              <a:rPr lang="it-IT" dirty="0"/>
              <a:t>(</a:t>
            </a:r>
            <a:r>
              <a:rPr lang="it-IT" dirty="0">
                <a:hlinkClick r:id="rId7"/>
              </a:rPr>
              <a:t>web</a:t>
            </a:r>
            <a:r>
              <a:rPr lang="it-IT" dirty="0"/>
              <a:t>)</a:t>
            </a:r>
            <a:endParaRPr lang="it-IT" b="1" dirty="0">
              <a:solidFill>
                <a:srgbClr val="FFC000"/>
              </a:solidFill>
            </a:endParaRP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SDS</a:t>
            </a:r>
            <a:r>
              <a:rPr lang="it-IT" dirty="0"/>
              <a:t> - Statistica e Data Science</a:t>
            </a:r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sp>
        <p:nvSpPr>
          <p:cNvPr id="5" name="Cornice 4"/>
          <p:cNvSpPr/>
          <p:nvPr/>
        </p:nvSpPr>
        <p:spPr>
          <a:xfrm>
            <a:off x="971600" y="3356992"/>
            <a:ext cx="5040560" cy="360040"/>
          </a:xfrm>
          <a:prstGeom prst="fram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Perché la SIS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09600" y="1772816"/>
            <a:ext cx="7924800" cy="3052936"/>
          </a:xfrm>
          <a:ln>
            <a:noFill/>
          </a:ln>
        </p:spPr>
        <p:txBody>
          <a:bodyPr>
            <a:noAutofit/>
          </a:bodyPr>
          <a:lstStyle/>
          <a:p>
            <a:r>
              <a:rPr lang="it-IT" sz="2000" dirty="0" smtClean="0"/>
              <a:t>La SIS ha dedicato molte attività alla </a:t>
            </a:r>
            <a:r>
              <a:rPr lang="it-IT" sz="2000" b="1" dirty="0" smtClean="0">
                <a:solidFill>
                  <a:srgbClr val="FF0000"/>
                </a:solidFill>
              </a:rPr>
              <a:t>Valutazione</a:t>
            </a:r>
            <a:endParaRPr lang="it-IT" sz="2000" dirty="0" smtClean="0">
              <a:solidFill>
                <a:srgbClr val="FF0000"/>
              </a:solidFill>
            </a:endParaRPr>
          </a:p>
          <a:p>
            <a:r>
              <a:rPr lang="it-IT" sz="2000" b="1" dirty="0" smtClean="0">
                <a:solidFill>
                  <a:srgbClr val="FFC000"/>
                </a:solidFill>
              </a:rPr>
              <a:t>2000 </a:t>
            </a:r>
            <a:r>
              <a:rPr lang="it-IT" sz="2000" dirty="0" smtClean="0"/>
              <a:t> Firenze - </a:t>
            </a:r>
            <a:r>
              <a:rPr lang="it-IT" sz="2000" b="1" dirty="0">
                <a:solidFill>
                  <a:srgbClr val="FFC000"/>
                </a:solidFill>
              </a:rPr>
              <a:t>Riunione Scientifica SIS </a:t>
            </a:r>
            <a:r>
              <a:rPr lang="mr-IN" sz="2000" dirty="0" smtClean="0"/>
              <a:t>–</a:t>
            </a:r>
            <a:r>
              <a:rPr lang="it-IT" sz="2000" dirty="0" smtClean="0"/>
              <a:t> Relazione del Presidente L. </a:t>
            </a:r>
            <a:r>
              <a:rPr lang="it-IT" sz="2000" dirty="0" err="1" smtClean="0"/>
              <a:t>Biggeri</a:t>
            </a:r>
            <a:endParaRPr lang="it-IT" sz="2000" dirty="0" smtClean="0"/>
          </a:p>
          <a:p>
            <a:r>
              <a:rPr lang="it-IT" sz="2000" b="1" dirty="0" smtClean="0">
                <a:solidFill>
                  <a:srgbClr val="FFC000"/>
                </a:solidFill>
              </a:rPr>
              <a:t>2001 </a:t>
            </a:r>
            <a:r>
              <a:rPr lang="it-IT" sz="2000" dirty="0"/>
              <a:t>Roma -</a:t>
            </a:r>
            <a:r>
              <a:rPr lang="it-IT" sz="2000" b="1" dirty="0" smtClean="0">
                <a:solidFill>
                  <a:srgbClr val="FFC000"/>
                </a:solidFill>
              </a:rPr>
              <a:t> </a:t>
            </a:r>
            <a:r>
              <a:rPr lang="it-IT" sz="2000" b="1" dirty="0">
                <a:solidFill>
                  <a:srgbClr val="FFC000"/>
                </a:solidFill>
              </a:rPr>
              <a:t>Convegno intermedio </a:t>
            </a:r>
            <a:r>
              <a:rPr lang="it-IT" sz="2000" dirty="0"/>
              <a:t>"Processi e Metodi Statistici di </a:t>
            </a:r>
            <a:r>
              <a:rPr lang="it-IT" sz="2000" dirty="0" smtClean="0"/>
              <a:t>valutazione”</a:t>
            </a:r>
          </a:p>
          <a:p>
            <a:r>
              <a:rPr lang="it-IT" sz="2000" dirty="0"/>
              <a:t>Quattro </a:t>
            </a:r>
            <a:r>
              <a:rPr lang="it-IT" sz="2000" b="1" dirty="0">
                <a:solidFill>
                  <a:srgbClr val="FFC000"/>
                </a:solidFill>
              </a:rPr>
              <a:t>Scuole SIS </a:t>
            </a:r>
            <a:r>
              <a:rPr lang="it-IT" sz="2000" dirty="0"/>
              <a:t>su </a:t>
            </a:r>
            <a:r>
              <a:rPr lang="it-IT" sz="2000" dirty="0" smtClean="0"/>
              <a:t>“Metodi </a:t>
            </a:r>
            <a:r>
              <a:rPr lang="it-IT" sz="2000" dirty="0"/>
              <a:t>Statistici per la valutazione e il monitoraggio della formazione (universitaria</a:t>
            </a:r>
            <a:r>
              <a:rPr lang="it-IT" sz="2000" dirty="0" smtClean="0"/>
              <a:t>)” </a:t>
            </a:r>
            <a:r>
              <a:rPr lang="it-IT" sz="2000" dirty="0"/>
              <a:t>nel </a:t>
            </a:r>
            <a:r>
              <a:rPr lang="it-IT" sz="2000" b="1" dirty="0">
                <a:solidFill>
                  <a:srgbClr val="FFC000"/>
                </a:solidFill>
              </a:rPr>
              <a:t>2005</a:t>
            </a:r>
            <a:r>
              <a:rPr lang="it-IT" sz="2000" dirty="0"/>
              <a:t>, </a:t>
            </a:r>
            <a:r>
              <a:rPr lang="it-IT" sz="2000" b="1" dirty="0">
                <a:solidFill>
                  <a:srgbClr val="FFC000"/>
                </a:solidFill>
              </a:rPr>
              <a:t>2006</a:t>
            </a:r>
            <a:r>
              <a:rPr lang="it-IT" sz="2000" dirty="0" smtClean="0"/>
              <a:t>, </a:t>
            </a:r>
            <a:r>
              <a:rPr lang="it-IT" sz="2000" b="1" dirty="0">
                <a:solidFill>
                  <a:srgbClr val="FFC000"/>
                </a:solidFill>
              </a:rPr>
              <a:t>2008</a:t>
            </a:r>
            <a:r>
              <a:rPr lang="it-IT" sz="2000" dirty="0" smtClean="0"/>
              <a:t> </a:t>
            </a:r>
            <a:r>
              <a:rPr lang="it-IT" sz="2000" dirty="0"/>
              <a:t>e </a:t>
            </a:r>
            <a:r>
              <a:rPr lang="it-IT" sz="2000" b="1" dirty="0">
                <a:solidFill>
                  <a:srgbClr val="FFC000"/>
                </a:solidFill>
              </a:rPr>
              <a:t>2009</a:t>
            </a:r>
            <a:r>
              <a:rPr lang="it-IT" sz="2000" dirty="0"/>
              <a:t> (valutazione efficacia) </a:t>
            </a:r>
            <a:endParaRPr lang="it-IT" sz="2000" dirty="0" smtClean="0"/>
          </a:p>
          <a:p>
            <a:r>
              <a:rPr lang="it-IT" sz="2000" b="1" dirty="0">
                <a:solidFill>
                  <a:srgbClr val="FFC000"/>
                </a:solidFill>
              </a:rPr>
              <a:t>Gruppo SVQS </a:t>
            </a:r>
            <a:r>
              <a:rPr lang="it-IT" sz="2000" dirty="0"/>
              <a:t>(Statistica per la Valutazione della qualità dei servizi) che comprende anche la valutazione della qualità della formazione universitaria </a:t>
            </a:r>
            <a:endParaRPr lang="it-IT" sz="2000" dirty="0" smtClean="0"/>
          </a:p>
          <a:p>
            <a:r>
              <a:rPr lang="it-IT" sz="2000" b="1" dirty="0" smtClean="0">
                <a:solidFill>
                  <a:srgbClr val="FFC000"/>
                </a:solidFill>
              </a:rPr>
              <a:t>IES </a:t>
            </a:r>
            <a:r>
              <a:rPr lang="it-IT" sz="2000" b="1" dirty="0">
                <a:solidFill>
                  <a:srgbClr val="FFC000"/>
                </a:solidFill>
              </a:rPr>
              <a:t>2019 </a:t>
            </a:r>
            <a:r>
              <a:rPr lang="mr-IN" sz="2000" dirty="0" smtClean="0"/>
              <a:t>–</a:t>
            </a:r>
            <a:r>
              <a:rPr lang="it-IT" sz="2000" dirty="0" smtClean="0"/>
              <a:t> </a:t>
            </a:r>
            <a:r>
              <a:rPr lang="it-IT" sz="2000" dirty="0" smtClean="0"/>
              <a:t>Roma, 4-5 luglio 2019 </a:t>
            </a:r>
            <a:r>
              <a:rPr lang="it-IT" sz="2000" dirty="0" smtClean="0"/>
              <a:t>Università Europea</a:t>
            </a:r>
            <a:r>
              <a:rPr lang="it-IT" sz="2000" dirty="0"/>
              <a:t/>
            </a:r>
            <a:br>
              <a:rPr lang="it-IT" sz="2000" dirty="0"/>
            </a:br>
            <a:endParaRPr lang="it-IT" sz="2000" dirty="0" smtClean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pic>
        <p:nvPicPr>
          <p:cNvPr id="5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60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/>
              <a:t>Come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916832"/>
            <a:ext cx="8208912" cy="4114800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Comunicazione</a:t>
            </a:r>
            <a:r>
              <a:rPr lang="it-IT" dirty="0"/>
              <a:t> Web (</a:t>
            </a:r>
            <a:r>
              <a:rPr lang="it-IT" dirty="0">
                <a:hlinkClick r:id="rId2" invalidUrl="http://www.sis-statistica.it/ita/23/Olimpiadi di Statistica"/>
              </a:rPr>
              <a:t>http://www.sis-statistica.it</a:t>
            </a:r>
            <a:r>
              <a:rPr lang="it-IT" dirty="0"/>
              <a:t>), </a:t>
            </a:r>
            <a:r>
              <a:rPr lang="it-IT" dirty="0" err="1"/>
              <a:t>Facebook</a:t>
            </a:r>
            <a:r>
              <a:rPr lang="it-IT" dirty="0"/>
              <a:t>, </a:t>
            </a:r>
            <a:r>
              <a:rPr lang="it-IT" dirty="0" err="1"/>
              <a:t>Twitter</a:t>
            </a:r>
            <a:r>
              <a:rPr lang="it-IT" dirty="0"/>
              <a:t>: (@</a:t>
            </a:r>
            <a:r>
              <a:rPr lang="it-IT" dirty="0" err="1"/>
              <a:t>SIStatistica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Pubblicazioni</a:t>
            </a:r>
            <a:r>
              <a:rPr lang="it-IT" dirty="0"/>
              <a:t> Statistica &amp; Società (</a:t>
            </a:r>
            <a:r>
              <a:rPr lang="it-IT" dirty="0">
                <a:hlinkClick r:id="rId3"/>
              </a:rPr>
              <a:t>web</a:t>
            </a:r>
            <a:r>
              <a:rPr lang="it-IT" dirty="0"/>
              <a:t>), Statistical </a:t>
            </a:r>
            <a:r>
              <a:rPr lang="it-IT" dirty="0" err="1"/>
              <a:t>Methods</a:t>
            </a:r>
            <a:r>
              <a:rPr lang="it-IT" dirty="0"/>
              <a:t> and Applications (</a:t>
            </a:r>
            <a:r>
              <a:rPr lang="it-IT" dirty="0">
                <a:hlinkClick r:id="rId4"/>
              </a:rPr>
              <a:t>web</a:t>
            </a:r>
            <a:r>
              <a:rPr lang="it-IT" dirty="0"/>
              <a:t>), Induzioni (</a:t>
            </a:r>
            <a:r>
              <a:rPr lang="it-IT" dirty="0">
                <a:hlinkClick r:id="rId5"/>
              </a:rPr>
              <a:t>web</a:t>
            </a:r>
            <a:r>
              <a:rPr lang="it-IT" dirty="0"/>
              <a:t>), SIS Informazioni (</a:t>
            </a:r>
            <a:r>
              <a:rPr lang="it-IT" dirty="0">
                <a:hlinkClick r:id="rId6" invalidUrl="http://www.sis-statistica.it/ita/2894/SIS informazioni - archivio numeri pubblicati"/>
              </a:rPr>
              <a:t>web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Eventi e iniziative</a:t>
            </a:r>
            <a:r>
              <a:rPr lang="it-IT" dirty="0"/>
              <a:t> Riunioni Scientifiche (</a:t>
            </a:r>
            <a:r>
              <a:rPr lang="it-IT" dirty="0">
                <a:hlinkClick r:id="rId7"/>
              </a:rPr>
              <a:t>web</a:t>
            </a:r>
            <a:r>
              <a:rPr lang="it-IT" dirty="0"/>
              <a:t>), Convegni intermedi (</a:t>
            </a:r>
            <a:r>
              <a:rPr lang="it-IT" dirty="0">
                <a:hlinkClick r:id="rId8"/>
              </a:rPr>
              <a:t>web</a:t>
            </a:r>
            <a:r>
              <a:rPr lang="it-IT" dirty="0"/>
              <a:t>), </a:t>
            </a:r>
            <a:r>
              <a:rPr lang="it-IT" dirty="0" err="1"/>
              <a:t>Statisticall</a:t>
            </a:r>
            <a:r>
              <a:rPr lang="it-IT" dirty="0"/>
              <a:t> – Festival della Statistica (</a:t>
            </a:r>
            <a:r>
              <a:rPr lang="it-IT" dirty="0">
                <a:hlinkClick r:id="rId9"/>
              </a:rPr>
              <a:t>web</a:t>
            </a:r>
            <a:r>
              <a:rPr lang="it-IT" dirty="0"/>
              <a:t>), Convegni di sezioni e gruppi (</a:t>
            </a:r>
            <a:r>
              <a:rPr lang="it-IT" dirty="0">
                <a:hlinkClick r:id="rId10"/>
              </a:rPr>
              <a:t>web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Premi e concorsi</a:t>
            </a:r>
            <a:endParaRPr lang="it-IT" dirty="0"/>
          </a:p>
          <a:p>
            <a:pPr lvl="1"/>
            <a:r>
              <a:rPr lang="it-IT" dirty="0">
                <a:solidFill>
                  <a:srgbClr val="FFC000"/>
                </a:solidFill>
              </a:rPr>
              <a:t>Università</a:t>
            </a:r>
            <a:r>
              <a:rPr lang="it-IT" dirty="0"/>
              <a:t> Migliore tesi di Laurea, Migliore tesi di Dottorato, </a:t>
            </a:r>
            <a:r>
              <a:rPr lang="it-IT" dirty="0" err="1"/>
              <a:t>Stats</a:t>
            </a:r>
            <a:r>
              <a:rPr lang="it-IT" dirty="0"/>
              <a:t> Under the Stars (</a:t>
            </a:r>
            <a:r>
              <a:rPr lang="it-IT" dirty="0">
                <a:hlinkClick r:id="rId11"/>
              </a:rPr>
              <a:t>web</a:t>
            </a:r>
            <a:r>
              <a:rPr lang="it-IT" dirty="0"/>
              <a:t>), Startup </a:t>
            </a:r>
            <a:r>
              <a:rPr lang="it-IT" dirty="0" err="1"/>
              <a:t>Research</a:t>
            </a:r>
            <a:r>
              <a:rPr lang="it-IT" dirty="0"/>
              <a:t> (</a:t>
            </a:r>
            <a:r>
              <a:rPr lang="it-IT" dirty="0">
                <a:hlinkClick r:id="rId12"/>
              </a:rPr>
              <a:t>web</a:t>
            </a:r>
            <a:r>
              <a:rPr lang="it-IT" dirty="0"/>
              <a:t>) </a:t>
            </a:r>
          </a:p>
          <a:p>
            <a:pPr lvl="1"/>
            <a:r>
              <a:rPr lang="it-IT" dirty="0">
                <a:solidFill>
                  <a:srgbClr val="FFC000"/>
                </a:solidFill>
              </a:rPr>
              <a:t>Scuola</a:t>
            </a:r>
            <a:r>
              <a:rPr lang="it-IT" dirty="0"/>
              <a:t> Didattica della Statistica, Olimpiadi di Statistica</a:t>
            </a:r>
          </a:p>
          <a:p>
            <a:r>
              <a:rPr lang="it-IT" b="1" dirty="0">
                <a:solidFill>
                  <a:srgbClr val="FFC000"/>
                </a:solidFill>
              </a:rPr>
              <a:t>Formazione</a:t>
            </a:r>
            <a:r>
              <a:rPr lang="it-IT" dirty="0"/>
              <a:t> Accreditamento della professionalità, Scuole della SIS, Piano Nazionale Lauree Scientifiche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127668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Questioni sul tappeto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STATISTICA, STATISTICHE E VALUTAZIONE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/>
          </a:bodyPr>
          <a:lstStyle/>
          <a:p>
            <a:r>
              <a:rPr lang="it-IT" sz="1800" dirty="0" smtClean="0"/>
              <a:t>La </a:t>
            </a:r>
            <a:r>
              <a:rPr lang="it-IT" sz="1800" b="1" dirty="0" smtClean="0">
                <a:solidFill>
                  <a:srgbClr val="FFC000"/>
                </a:solidFill>
              </a:rPr>
              <a:t>Statistica</a:t>
            </a:r>
            <a:r>
              <a:rPr lang="it-IT" sz="1800" dirty="0" smtClean="0">
                <a:solidFill>
                  <a:srgbClr val="FFC000"/>
                </a:solidFill>
              </a:rPr>
              <a:t> </a:t>
            </a:r>
            <a:r>
              <a:rPr lang="it-IT" sz="1800" dirty="0"/>
              <a:t>è la grammatica della scienza (Karl </a:t>
            </a:r>
            <a:r>
              <a:rPr lang="it-IT" sz="1800" dirty="0" err="1"/>
              <a:t>Pearson</a:t>
            </a:r>
            <a:r>
              <a:rPr lang="it-IT" sz="1800" dirty="0"/>
              <a:t>, </a:t>
            </a:r>
            <a:r>
              <a:rPr lang="it-IT" sz="1800" dirty="0" smtClean="0"/>
              <a:t>1857-1936)</a:t>
            </a:r>
          </a:p>
          <a:p>
            <a:pPr marL="0" indent="0">
              <a:buNone/>
            </a:pPr>
            <a:r>
              <a:rPr lang="it-IT" sz="1800" dirty="0"/>
              <a:t>	</a:t>
            </a:r>
            <a:r>
              <a:rPr lang="it-IT" sz="1800" dirty="0" smtClean="0"/>
              <a:t>Analisi </a:t>
            </a:r>
            <a:r>
              <a:rPr lang="it-IT" sz="1800" dirty="0"/>
              <a:t>finanziarie, Efficacia di farmaci, Cause ed effetti di fenomeni ambientali, </a:t>
            </a:r>
            <a:r>
              <a:rPr lang="it-IT" sz="1800" dirty="0" smtClean="0"/>
              <a:t>	Miglioramento </a:t>
            </a:r>
            <a:r>
              <a:rPr lang="it-IT" sz="1800" dirty="0"/>
              <a:t>di procedure industriali, Criminologia, </a:t>
            </a:r>
            <a:r>
              <a:rPr lang="it-IT" sz="1800" dirty="0">
                <a:solidFill>
                  <a:srgbClr val="FF0000"/>
                </a:solidFill>
              </a:rPr>
              <a:t>Valutazione di </a:t>
            </a:r>
            <a:r>
              <a:rPr lang="it-IT" sz="1800" dirty="0" smtClean="0">
                <a:solidFill>
                  <a:srgbClr val="FF0000"/>
                </a:solidFill>
              </a:rPr>
              <a:t>	docenti/scuole/università</a:t>
            </a:r>
            <a:r>
              <a:rPr lang="it-IT" sz="1800" dirty="0" smtClean="0"/>
              <a:t>, </a:t>
            </a:r>
            <a:r>
              <a:rPr lang="it-IT" sz="1800" dirty="0">
                <a:solidFill>
                  <a:srgbClr val="FF0000"/>
                </a:solidFill>
              </a:rPr>
              <a:t>Effetti delle politiche pubbliche</a:t>
            </a:r>
            <a:r>
              <a:rPr lang="it-IT" sz="1800" dirty="0"/>
              <a:t>, Attribuzione di </a:t>
            </a:r>
            <a:r>
              <a:rPr lang="it-IT" sz="1800" dirty="0" smtClean="0"/>
              <a:t>	manoscritti</a:t>
            </a:r>
            <a:r>
              <a:rPr lang="it-IT" sz="1800" dirty="0"/>
              <a:t>, Datazione di reperti </a:t>
            </a:r>
            <a:r>
              <a:rPr lang="it-IT" sz="1800" dirty="0" smtClean="0"/>
              <a:t>archeologici</a:t>
            </a:r>
            <a:r>
              <a:rPr lang="mr-IN" sz="1800" dirty="0" smtClean="0"/>
              <a:t>…</a:t>
            </a:r>
            <a:r>
              <a:rPr lang="it-IT" sz="1800" dirty="0" smtClean="0"/>
              <a:t>..</a:t>
            </a:r>
            <a:endParaRPr lang="it-IT" sz="1800" dirty="0"/>
          </a:p>
          <a:p>
            <a:r>
              <a:rPr lang="it-IT" sz="1800" dirty="0"/>
              <a:t>Le</a:t>
            </a:r>
            <a:r>
              <a:rPr lang="it-IT" sz="1800" b="1" dirty="0" smtClean="0">
                <a:solidFill>
                  <a:srgbClr val="FFC000"/>
                </a:solidFill>
              </a:rPr>
              <a:t> Statistiche</a:t>
            </a:r>
            <a:r>
              <a:rPr lang="it-IT" sz="1800" dirty="0"/>
              <a:t>:</a:t>
            </a:r>
            <a:r>
              <a:rPr lang="it-IT" sz="1800" dirty="0" smtClean="0"/>
              <a:t> dati e informazioni da fonti tradizionali e più moderne</a:t>
            </a:r>
            <a:r>
              <a:rPr lang="it-IT" sz="1800" dirty="0"/>
              <a:t> </a:t>
            </a:r>
            <a:r>
              <a:rPr lang="it-IT" sz="1800" dirty="0" smtClean="0"/>
              <a:t>(</a:t>
            </a:r>
            <a:r>
              <a:rPr lang="it-IT" sz="1800" dirty="0" err="1" smtClean="0"/>
              <a:t>Facebook</a:t>
            </a:r>
            <a:r>
              <a:rPr lang="it-IT" sz="1800" dirty="0"/>
              <a:t>, </a:t>
            </a:r>
            <a:r>
              <a:rPr lang="it-IT" sz="1800" dirty="0" err="1"/>
              <a:t>Shazam</a:t>
            </a:r>
            <a:r>
              <a:rPr lang="it-IT" sz="1800" dirty="0"/>
              <a:t>, Google, </a:t>
            </a:r>
            <a:r>
              <a:rPr lang="it-IT" sz="1800" dirty="0" smtClean="0"/>
              <a:t>Siri, </a:t>
            </a:r>
            <a:r>
              <a:rPr lang="mr-IN" sz="1800" dirty="0" smtClean="0"/>
              <a:t>…</a:t>
            </a:r>
            <a:r>
              <a:rPr lang="it-IT" sz="1800" dirty="0" smtClean="0"/>
              <a:t>Social networks, Big data</a:t>
            </a:r>
            <a:r>
              <a:rPr lang="mr-IN" sz="1800" dirty="0" smtClean="0"/>
              <a:t>…</a:t>
            </a:r>
            <a:r>
              <a:rPr lang="it-IT" sz="1800" dirty="0" smtClean="0"/>
              <a:t>)</a:t>
            </a:r>
            <a:endParaRPr lang="it-IT" sz="1800" dirty="0"/>
          </a:p>
          <a:p>
            <a:r>
              <a:rPr lang="it-IT" sz="1800" dirty="0" smtClean="0"/>
              <a:t>La </a:t>
            </a:r>
            <a:r>
              <a:rPr lang="it-IT" sz="1800" b="1" dirty="0" smtClean="0">
                <a:solidFill>
                  <a:srgbClr val="FFC000"/>
                </a:solidFill>
              </a:rPr>
              <a:t>Valutazione</a:t>
            </a:r>
            <a:r>
              <a:rPr lang="it-IT" sz="1800" dirty="0" smtClean="0"/>
              <a:t> </a:t>
            </a:r>
            <a:r>
              <a:rPr lang="it-IT" sz="1800" dirty="0"/>
              <a:t>non è, e non deve essere, soltanto </a:t>
            </a:r>
            <a:r>
              <a:rPr lang="it-IT" sz="1800" b="1" dirty="0">
                <a:solidFill>
                  <a:srgbClr val="FFC000"/>
                </a:solidFill>
              </a:rPr>
              <a:t>misurazione</a:t>
            </a:r>
            <a:r>
              <a:rPr lang="it-IT" sz="1800" dirty="0"/>
              <a:t>, anche se l’attività di misurazione è indispensabile per effettuare la valutazione, ma non vi è dubbio che in ogni caso quest’ultima produce e trasforma informazioni “tout court” in “policy-</a:t>
            </a:r>
            <a:r>
              <a:rPr lang="it-IT" sz="1800" dirty="0" err="1"/>
              <a:t>relevant</a:t>
            </a:r>
            <a:r>
              <a:rPr lang="it-IT" sz="1800" dirty="0"/>
              <a:t> information</a:t>
            </a:r>
            <a:r>
              <a:rPr lang="it-IT" sz="1800" dirty="0" smtClean="0"/>
              <a:t>” L. </a:t>
            </a:r>
            <a:r>
              <a:rPr lang="it-IT" sz="1800" dirty="0" err="1" smtClean="0"/>
              <a:t>Biggeri</a:t>
            </a:r>
            <a:r>
              <a:rPr lang="it-IT" sz="1800" dirty="0" smtClean="0"/>
              <a:t> (2000, 2003)</a:t>
            </a:r>
            <a:endParaRPr lang="it-IT" sz="1800" dirty="0"/>
          </a:p>
          <a:p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8425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234" name="Line 2"/>
          <p:cNvSpPr>
            <a:spLocks noChangeShapeType="1"/>
          </p:cNvSpPr>
          <p:nvPr/>
        </p:nvSpPr>
        <p:spPr bwMode="auto">
          <a:xfrm>
            <a:off x="2286000" y="263769"/>
            <a:ext cx="0" cy="6330462"/>
          </a:xfrm>
          <a:prstGeom prst="line">
            <a:avLst/>
          </a:prstGeom>
          <a:noFill/>
          <a:ln w="50800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35" name="Rectangle 3"/>
          <p:cNvSpPr>
            <a:spLocks noChangeArrowheads="1"/>
          </p:cNvSpPr>
          <p:nvPr/>
        </p:nvSpPr>
        <p:spPr bwMode="auto">
          <a:xfrm>
            <a:off x="0" y="263769"/>
            <a:ext cx="2514600" cy="151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it-IT" altLang="it-IT" sz="1846">
              <a:solidFill>
                <a:srgbClr val="820000"/>
              </a:solidFill>
              <a:latin typeface="Arial" charset="0"/>
              <a:ea typeface="Arial" charset="0"/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846">
                <a:solidFill>
                  <a:srgbClr val="820000"/>
                </a:solidFill>
                <a:latin typeface="Arial" charset="0"/>
                <a:ea typeface="Arial" charset="0"/>
                <a:cs typeface="Arial" charset="0"/>
              </a:rPr>
              <a:t>Schema semplificato dei processi di formazione e di </a:t>
            </a:r>
            <a:endParaRPr lang="it-IT" altLang="it-IT" sz="1846">
              <a:solidFill>
                <a:srgbClr val="820000"/>
              </a:solidFill>
              <a:latin typeface="Comic Sans MS" charset="0"/>
              <a:ea typeface="Times New Roman" charset="0"/>
              <a:cs typeface="Times New Roman" charset="0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846">
                <a:solidFill>
                  <a:srgbClr val="820000"/>
                </a:solidFill>
                <a:latin typeface="Arial" charset="0"/>
                <a:ea typeface="Times New Roman" charset="0"/>
                <a:cs typeface="Times New Roman" charset="0"/>
              </a:rPr>
              <a:t>Ricerca universitaria</a:t>
            </a:r>
            <a:r>
              <a:rPr lang="it-IT" altLang="it-IT" sz="1846">
                <a:solidFill>
                  <a:srgbClr val="820000"/>
                </a:solidFill>
                <a:latin typeface="Arial" charset="0"/>
              </a:rPr>
              <a:t> </a:t>
            </a:r>
          </a:p>
        </p:txBody>
      </p:sp>
      <p:sp>
        <p:nvSpPr>
          <p:cNvPr id="1375236" name="Text Box 4"/>
          <p:cNvSpPr txBox="1">
            <a:spLocks noChangeArrowheads="1"/>
          </p:cNvSpPr>
          <p:nvPr/>
        </p:nvSpPr>
        <p:spPr bwMode="auto">
          <a:xfrm>
            <a:off x="4003431" y="263770"/>
            <a:ext cx="24765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FATTORI </a:t>
            </a:r>
            <a:r>
              <a:rPr lang="it-IT" altLang="it-IT" sz="923" u="sng">
                <a:solidFill>
                  <a:srgbClr val="003366"/>
                </a:solidFill>
                <a:latin typeface="Arial" charset="0"/>
              </a:rPr>
              <a:t>NON</a:t>
            </a: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 CONTROLLABILI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(DI CONTESTO, ...</a:t>
            </a:r>
          </a:p>
        </p:txBody>
      </p:sp>
      <p:sp>
        <p:nvSpPr>
          <p:cNvPr id="1375237" name="Text Box 5"/>
          <p:cNvSpPr txBox="1">
            <a:spLocks noChangeArrowheads="1"/>
          </p:cNvSpPr>
          <p:nvPr/>
        </p:nvSpPr>
        <p:spPr bwMode="auto">
          <a:xfrm>
            <a:off x="4003431" y="967154"/>
            <a:ext cx="2628900" cy="589085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PROCESSI PRODUTTIVI</a:t>
            </a:r>
          </a:p>
          <a:p>
            <a:pPr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DI </a:t>
            </a:r>
          </a:p>
          <a:p>
            <a:pPr>
              <a:spcBef>
                <a:spcPct val="0"/>
              </a:spcBef>
              <a:spcAft>
                <a:spcPts val="92"/>
              </a:spcAft>
            </a:pPr>
            <a:r>
              <a:rPr lang="it-IT" altLang="it-IT" sz="923" u="sng">
                <a:solidFill>
                  <a:srgbClr val="003366"/>
                </a:solidFill>
                <a:latin typeface="Arial" charset="0"/>
              </a:rPr>
              <a:t>RICERCA</a:t>
            </a:r>
          </a:p>
        </p:txBody>
      </p:sp>
      <p:sp>
        <p:nvSpPr>
          <p:cNvPr id="1375238" name="Text Box 6"/>
          <p:cNvSpPr txBox="1">
            <a:spLocks noChangeArrowheads="1"/>
          </p:cNvSpPr>
          <p:nvPr/>
        </p:nvSpPr>
        <p:spPr bwMode="auto">
          <a:xfrm>
            <a:off x="5679831" y="1135673"/>
            <a:ext cx="857250" cy="3736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554"/>
              </a:spcBef>
              <a:spcAft>
                <a:spcPts val="185"/>
              </a:spcAft>
            </a:pPr>
            <a:r>
              <a:rPr lang="it-IT" altLang="it-IT" sz="738">
                <a:solidFill>
                  <a:srgbClr val="008000"/>
                </a:solidFill>
                <a:latin typeface="Arial" charset="0"/>
              </a:rPr>
              <a:t>INDIVIDUALE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solidFill>
                  <a:srgbClr val="008000"/>
                </a:solidFill>
                <a:latin typeface="Arial" charset="0"/>
              </a:rPr>
              <a:t>DI GRUPPO</a:t>
            </a:r>
          </a:p>
        </p:txBody>
      </p:sp>
      <p:sp>
        <p:nvSpPr>
          <p:cNvPr id="1375239" name="Line 7"/>
          <p:cNvSpPr>
            <a:spLocks noChangeShapeType="1"/>
          </p:cNvSpPr>
          <p:nvPr/>
        </p:nvSpPr>
        <p:spPr bwMode="auto">
          <a:xfrm flipV="1">
            <a:off x="5336931" y="1285143"/>
            <a:ext cx="353158" cy="114300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0" name="Line 8"/>
          <p:cNvSpPr>
            <a:spLocks noChangeShapeType="1"/>
          </p:cNvSpPr>
          <p:nvPr/>
        </p:nvSpPr>
        <p:spPr bwMode="auto">
          <a:xfrm>
            <a:off x="5329604" y="1408235"/>
            <a:ext cx="381000" cy="35169"/>
          </a:xfrm>
          <a:prstGeom prst="line">
            <a:avLst/>
          </a:prstGeom>
          <a:noFill/>
          <a:ln w="12700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1" name="Line 9"/>
          <p:cNvSpPr>
            <a:spLocks noChangeShapeType="1"/>
          </p:cNvSpPr>
          <p:nvPr/>
        </p:nvSpPr>
        <p:spPr bwMode="auto">
          <a:xfrm>
            <a:off x="4356589" y="624254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2" name="Line 10"/>
          <p:cNvSpPr>
            <a:spLocks noChangeShapeType="1"/>
          </p:cNvSpPr>
          <p:nvPr/>
        </p:nvSpPr>
        <p:spPr bwMode="auto">
          <a:xfrm>
            <a:off x="5184531" y="638908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3" name="Line 11"/>
          <p:cNvSpPr>
            <a:spLocks noChangeShapeType="1"/>
          </p:cNvSpPr>
          <p:nvPr/>
        </p:nvSpPr>
        <p:spPr bwMode="auto">
          <a:xfrm>
            <a:off x="5984631" y="638908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4" name="Text Box 12"/>
          <p:cNvSpPr txBox="1">
            <a:spLocks noChangeArrowheads="1"/>
          </p:cNvSpPr>
          <p:nvPr/>
        </p:nvSpPr>
        <p:spPr bwMode="auto">
          <a:xfrm>
            <a:off x="2775439" y="1276350"/>
            <a:ext cx="1170843" cy="27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CONOSCENZA ACQUISITA, ETC)</a:t>
            </a:r>
          </a:p>
        </p:txBody>
      </p:sp>
      <p:sp>
        <p:nvSpPr>
          <p:cNvPr id="1375245" name="Text Box 13"/>
          <p:cNvSpPr txBox="1">
            <a:spLocks noChangeArrowheads="1"/>
          </p:cNvSpPr>
          <p:nvPr/>
        </p:nvSpPr>
        <p:spPr bwMode="auto">
          <a:xfrm>
            <a:off x="2879481" y="959827"/>
            <a:ext cx="914400" cy="19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INPUT</a:t>
            </a:r>
          </a:p>
        </p:txBody>
      </p:sp>
      <p:sp>
        <p:nvSpPr>
          <p:cNvPr id="1375246" name="Line 14"/>
          <p:cNvSpPr>
            <a:spLocks noChangeShapeType="1"/>
          </p:cNvSpPr>
          <p:nvPr/>
        </p:nvSpPr>
        <p:spPr bwMode="auto">
          <a:xfrm>
            <a:off x="2669931" y="1232389"/>
            <a:ext cx="1333500" cy="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47" name="Text Box 15"/>
          <p:cNvSpPr txBox="1">
            <a:spLocks noChangeArrowheads="1"/>
          </p:cNvSpPr>
          <p:nvPr/>
        </p:nvSpPr>
        <p:spPr bwMode="auto">
          <a:xfrm>
            <a:off x="6680689" y="1285143"/>
            <a:ext cx="1170842" cy="27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OUTCONE</a:t>
            </a:r>
          </a:p>
        </p:txBody>
      </p:sp>
      <p:sp>
        <p:nvSpPr>
          <p:cNvPr id="1375248" name="Text Box 16"/>
          <p:cNvSpPr txBox="1">
            <a:spLocks noChangeArrowheads="1"/>
          </p:cNvSpPr>
          <p:nvPr/>
        </p:nvSpPr>
        <p:spPr bwMode="auto">
          <a:xfrm>
            <a:off x="6677758" y="952500"/>
            <a:ext cx="1170842" cy="279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PRODOTTI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RICERCA</a:t>
            </a:r>
          </a:p>
        </p:txBody>
      </p:sp>
      <p:sp>
        <p:nvSpPr>
          <p:cNvPr id="1375249" name="Oval 17"/>
          <p:cNvSpPr>
            <a:spLocks noChangeArrowheads="1"/>
          </p:cNvSpPr>
          <p:nvPr/>
        </p:nvSpPr>
        <p:spPr bwMode="auto">
          <a:xfrm>
            <a:off x="8022982" y="896815"/>
            <a:ext cx="753208" cy="4714143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033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C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O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N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O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S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C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E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N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Z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A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1662">
                <a:solidFill>
                  <a:srgbClr val="003366"/>
                </a:solidFill>
                <a:latin typeface="Arial" charset="0"/>
              </a:rPr>
              <a:t>/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M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E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R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C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A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T</a:t>
            </a:r>
            <a:endParaRPr lang="it-IT" altLang="it-IT" sz="1108">
              <a:solidFill>
                <a:srgbClr val="003366"/>
              </a:solidFill>
              <a:latin typeface="Arial" charset="0"/>
            </a:endParaRP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O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....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.......</a:t>
            </a:r>
          </a:p>
          <a:p>
            <a:pPr algn="ctr">
              <a:spcBef>
                <a:spcPct val="0"/>
              </a:spcBef>
              <a:spcAft>
                <a:spcPts val="185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.......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endParaRPr lang="it-IT" altLang="it-IT" sz="923">
              <a:solidFill>
                <a:srgbClr val="003366"/>
              </a:solidFill>
              <a:latin typeface="Arial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endParaRPr lang="it-IT" altLang="it-IT" sz="923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75250" name="Oval 18"/>
          <p:cNvSpPr>
            <a:spLocks noChangeArrowheads="1"/>
          </p:cNvSpPr>
          <p:nvPr/>
        </p:nvSpPr>
        <p:spPr bwMode="auto">
          <a:xfrm>
            <a:off x="6318739" y="1803889"/>
            <a:ext cx="1494692" cy="545123"/>
          </a:xfrm>
          <a:prstGeom prst="ellips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ts val="185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FABBISOGNO UTENTI</a:t>
            </a:r>
          </a:p>
        </p:txBody>
      </p:sp>
      <p:sp>
        <p:nvSpPr>
          <p:cNvPr id="1375251" name="Text Box 19"/>
          <p:cNvSpPr txBox="1">
            <a:spLocks noChangeArrowheads="1"/>
          </p:cNvSpPr>
          <p:nvPr/>
        </p:nvSpPr>
        <p:spPr bwMode="auto">
          <a:xfrm>
            <a:off x="4270131" y="1891812"/>
            <a:ext cx="1828800" cy="334108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DISEGNO DEI PROGETTI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DI RICERCA?</a:t>
            </a:r>
          </a:p>
        </p:txBody>
      </p:sp>
      <p:sp>
        <p:nvSpPr>
          <p:cNvPr id="1375252" name="Line 20"/>
          <p:cNvSpPr>
            <a:spLocks noChangeShapeType="1"/>
          </p:cNvSpPr>
          <p:nvPr/>
        </p:nvSpPr>
        <p:spPr bwMode="auto">
          <a:xfrm flipV="1">
            <a:off x="5213838" y="1556239"/>
            <a:ext cx="0" cy="326781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53" name="AutoShape 21"/>
          <p:cNvSpPr>
            <a:spLocks noChangeArrowheads="1"/>
          </p:cNvSpPr>
          <p:nvPr/>
        </p:nvSpPr>
        <p:spPr bwMode="auto">
          <a:xfrm>
            <a:off x="5023339" y="2252297"/>
            <a:ext cx="438150" cy="360485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it-IT" altLang="it-IT" sz="1108">
              <a:latin typeface="Times New Roman" charset="0"/>
            </a:endParaRPr>
          </a:p>
        </p:txBody>
      </p:sp>
      <p:sp>
        <p:nvSpPr>
          <p:cNvPr id="1375254" name="Text Box 22"/>
          <p:cNvSpPr txBox="1">
            <a:spLocks noChangeArrowheads="1"/>
          </p:cNvSpPr>
          <p:nvPr/>
        </p:nvSpPr>
        <p:spPr bwMode="auto">
          <a:xfrm>
            <a:off x="2546839" y="1900605"/>
            <a:ext cx="1181100" cy="395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ts val="185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FATTORI CONTROLLABILI</a:t>
            </a:r>
          </a:p>
        </p:txBody>
      </p:sp>
      <p:sp>
        <p:nvSpPr>
          <p:cNvPr id="1375255" name="Line 23"/>
          <p:cNvSpPr>
            <a:spLocks noChangeShapeType="1"/>
          </p:cNvSpPr>
          <p:nvPr/>
        </p:nvSpPr>
        <p:spPr bwMode="auto">
          <a:xfrm flipV="1">
            <a:off x="4079631" y="1556238"/>
            <a:ext cx="0" cy="1056543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56" name="Line 24"/>
          <p:cNvSpPr>
            <a:spLocks noChangeShapeType="1"/>
          </p:cNvSpPr>
          <p:nvPr/>
        </p:nvSpPr>
        <p:spPr bwMode="auto">
          <a:xfrm flipV="1">
            <a:off x="6547338" y="1565031"/>
            <a:ext cx="0" cy="104775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57" name="Text Box 25"/>
          <p:cNvSpPr txBox="1">
            <a:spLocks noChangeArrowheads="1"/>
          </p:cNvSpPr>
          <p:nvPr/>
        </p:nvSpPr>
        <p:spPr bwMode="auto">
          <a:xfrm>
            <a:off x="3641481" y="2612781"/>
            <a:ext cx="3333750" cy="668215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0"/>
              </a:spcBef>
              <a:spcAft>
                <a:spcPts val="92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FATTORI PRODUTTIVI</a:t>
            </a:r>
            <a:endParaRPr lang="it-IT" altLang="it-IT" sz="831">
              <a:solidFill>
                <a:srgbClr val="008000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ts val="92"/>
              </a:spcAft>
              <a:buClr>
                <a:srgbClr val="003366"/>
              </a:buClr>
              <a:buFont typeface="Wingdings" charset="2"/>
              <a:buChar char="Ø"/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RISORSE UMANE                             </a:t>
            </a:r>
            <a:r>
              <a:rPr lang="it-IT" altLang="it-IT" sz="831">
                <a:solidFill>
                  <a:srgbClr val="008000"/>
                </a:solidFill>
                <a:latin typeface="Arial" charset="0"/>
              </a:rPr>
              <a:t>ORGANIZZAZIONE</a:t>
            </a:r>
            <a:endParaRPr lang="it-IT" altLang="it-IT" sz="831">
              <a:solidFill>
                <a:srgbClr val="003366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charset="2"/>
              <a:buChar char="Ø"/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RISORSE FINANZIARIE                   </a:t>
            </a:r>
            <a:r>
              <a:rPr lang="it-IT" altLang="it-IT" sz="831">
                <a:solidFill>
                  <a:srgbClr val="008000"/>
                </a:solidFill>
                <a:latin typeface="Arial" charset="0"/>
              </a:rPr>
              <a:t>AMMINISTRAZIONE</a:t>
            </a:r>
            <a:endParaRPr lang="it-IT" altLang="it-IT" sz="738">
              <a:solidFill>
                <a:srgbClr val="003366"/>
              </a:solidFill>
              <a:latin typeface="Arial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Clr>
                <a:srgbClr val="003366"/>
              </a:buClr>
              <a:buFont typeface="Wingdings" charset="2"/>
              <a:buChar char="Ø"/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STRUTTURE                                     </a:t>
            </a:r>
            <a:r>
              <a:rPr lang="it-IT" altLang="it-IT" sz="831">
                <a:solidFill>
                  <a:srgbClr val="008000"/>
                </a:solidFill>
                <a:latin typeface="Arial" charset="0"/>
              </a:rPr>
              <a:t>SERVIZI VARI</a:t>
            </a:r>
            <a:endParaRPr lang="it-IT" altLang="it-IT" sz="831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75258" name="Line 26"/>
          <p:cNvSpPr>
            <a:spLocks noChangeShapeType="1"/>
          </p:cNvSpPr>
          <p:nvPr/>
        </p:nvSpPr>
        <p:spPr bwMode="auto">
          <a:xfrm flipH="1">
            <a:off x="6098931" y="2067658"/>
            <a:ext cx="21980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59" name="AutoShape 27"/>
          <p:cNvSpPr>
            <a:spLocks noChangeArrowheads="1"/>
          </p:cNvSpPr>
          <p:nvPr/>
        </p:nvSpPr>
        <p:spPr bwMode="auto">
          <a:xfrm>
            <a:off x="3279531" y="2894135"/>
            <a:ext cx="296008" cy="131885"/>
          </a:xfrm>
          <a:prstGeom prst="rightArrow">
            <a:avLst>
              <a:gd name="adj1" fmla="val 50000"/>
              <a:gd name="adj2" fmla="val 56111"/>
            </a:avLst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it-IT" altLang="it-IT" sz="1108">
              <a:latin typeface="Times New Roman" charset="0"/>
            </a:endParaRPr>
          </a:p>
        </p:txBody>
      </p:sp>
      <p:sp>
        <p:nvSpPr>
          <p:cNvPr id="1375260" name="AutoShape 28"/>
          <p:cNvSpPr>
            <a:spLocks noChangeArrowheads="1"/>
          </p:cNvSpPr>
          <p:nvPr/>
        </p:nvSpPr>
        <p:spPr bwMode="auto">
          <a:xfrm>
            <a:off x="5023339" y="3280996"/>
            <a:ext cx="438150" cy="386862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endParaRPr lang="it-IT" altLang="it-IT" sz="1108">
              <a:latin typeface="Times New Roman" charset="0"/>
            </a:endParaRPr>
          </a:p>
        </p:txBody>
      </p:sp>
      <p:sp>
        <p:nvSpPr>
          <p:cNvPr id="1375261" name="Text Box 29"/>
          <p:cNvSpPr txBox="1">
            <a:spLocks noChangeArrowheads="1"/>
          </p:cNvSpPr>
          <p:nvPr/>
        </p:nvSpPr>
        <p:spPr bwMode="auto">
          <a:xfrm>
            <a:off x="4185138" y="3694236"/>
            <a:ext cx="2133600" cy="378069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185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DISEGNO PROCESSI FORMATIVI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E ORGANIZZAZIONE FATTORI</a:t>
            </a:r>
          </a:p>
        </p:txBody>
      </p:sp>
      <p:sp>
        <p:nvSpPr>
          <p:cNvPr id="1375262" name="Line 30"/>
          <p:cNvSpPr>
            <a:spLocks noChangeShapeType="1"/>
          </p:cNvSpPr>
          <p:nvPr/>
        </p:nvSpPr>
        <p:spPr bwMode="auto">
          <a:xfrm>
            <a:off x="3871546" y="3280997"/>
            <a:ext cx="0" cy="1062403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63" name="Line 31"/>
          <p:cNvSpPr>
            <a:spLocks noChangeShapeType="1"/>
          </p:cNvSpPr>
          <p:nvPr/>
        </p:nvSpPr>
        <p:spPr bwMode="auto">
          <a:xfrm>
            <a:off x="6547338" y="3280997"/>
            <a:ext cx="0" cy="1062403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64" name="Text Box 32"/>
          <p:cNvSpPr txBox="1">
            <a:spLocks noChangeArrowheads="1"/>
          </p:cNvSpPr>
          <p:nvPr/>
        </p:nvSpPr>
        <p:spPr bwMode="auto">
          <a:xfrm>
            <a:off x="3727939" y="4327281"/>
            <a:ext cx="3247292" cy="508488"/>
          </a:xfrm>
          <a:prstGeom prst="rect">
            <a:avLst/>
          </a:prstGeom>
          <a:solidFill>
            <a:srgbClr val="FFFFFF"/>
          </a:solidFill>
          <a:ln w="19050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ts val="92"/>
              </a:spcBef>
              <a:spcAft>
                <a:spcPts val="92"/>
              </a:spcAft>
            </a:pPr>
            <a:r>
              <a:rPr lang="it-IT" altLang="it-IT" sz="1108">
                <a:solidFill>
                  <a:srgbClr val="003366"/>
                </a:solidFill>
                <a:latin typeface="Arial" charset="0"/>
              </a:rPr>
              <a:t>PROCESSI PRODUTTIVI DI</a:t>
            </a:r>
          </a:p>
          <a:p>
            <a:pPr algn="ctr">
              <a:spcBef>
                <a:spcPts val="92"/>
              </a:spcBef>
              <a:spcAft>
                <a:spcPts val="92"/>
              </a:spcAft>
            </a:pPr>
            <a:r>
              <a:rPr lang="it-IT" altLang="it-IT" sz="1108" u="sng">
                <a:solidFill>
                  <a:srgbClr val="003366"/>
                </a:solidFill>
                <a:latin typeface="Arial" charset="0"/>
              </a:rPr>
              <a:t>FORMAZIONE</a:t>
            </a:r>
          </a:p>
        </p:txBody>
      </p:sp>
      <p:sp>
        <p:nvSpPr>
          <p:cNvPr id="1375265" name="Oval 33"/>
          <p:cNvSpPr>
            <a:spLocks noChangeArrowheads="1"/>
          </p:cNvSpPr>
          <p:nvPr/>
        </p:nvSpPr>
        <p:spPr bwMode="auto">
          <a:xfrm>
            <a:off x="6528289" y="3606312"/>
            <a:ext cx="1323242" cy="545123"/>
          </a:xfrm>
          <a:prstGeom prst="ellipse">
            <a:avLst/>
          </a:prstGeom>
          <a:noFill/>
          <a:ln w="1905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spcBef>
                <a:spcPts val="185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FABBISOGNO UTENTI</a:t>
            </a:r>
          </a:p>
        </p:txBody>
      </p:sp>
      <p:sp>
        <p:nvSpPr>
          <p:cNvPr id="1375266" name="Line 34"/>
          <p:cNvSpPr>
            <a:spLocks noChangeShapeType="1"/>
          </p:cNvSpPr>
          <p:nvPr/>
        </p:nvSpPr>
        <p:spPr bwMode="auto">
          <a:xfrm flipH="1">
            <a:off x="6308482" y="3870081"/>
            <a:ext cx="21980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67" name="Line 35"/>
          <p:cNvSpPr>
            <a:spLocks noChangeShapeType="1"/>
          </p:cNvSpPr>
          <p:nvPr/>
        </p:nvSpPr>
        <p:spPr bwMode="auto">
          <a:xfrm>
            <a:off x="5260731" y="4072305"/>
            <a:ext cx="0" cy="265234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68" name="Line 36"/>
          <p:cNvSpPr>
            <a:spLocks noChangeShapeType="1"/>
          </p:cNvSpPr>
          <p:nvPr/>
        </p:nvSpPr>
        <p:spPr bwMode="auto">
          <a:xfrm>
            <a:off x="2737339" y="4554415"/>
            <a:ext cx="971550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69" name="Line 37"/>
          <p:cNvSpPr>
            <a:spLocks noChangeShapeType="1"/>
          </p:cNvSpPr>
          <p:nvPr/>
        </p:nvSpPr>
        <p:spPr bwMode="auto">
          <a:xfrm>
            <a:off x="6975231" y="4554415"/>
            <a:ext cx="1077058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0" name="Text Box 38"/>
          <p:cNvSpPr txBox="1">
            <a:spLocks noChangeArrowheads="1"/>
          </p:cNvSpPr>
          <p:nvPr/>
        </p:nvSpPr>
        <p:spPr bwMode="auto">
          <a:xfrm>
            <a:off x="2590800" y="4343400"/>
            <a:ext cx="914400" cy="193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INPUT</a:t>
            </a:r>
          </a:p>
        </p:txBody>
      </p:sp>
      <p:sp>
        <p:nvSpPr>
          <p:cNvPr id="1375271" name="Text Box 39"/>
          <p:cNvSpPr txBox="1">
            <a:spLocks noChangeArrowheads="1"/>
          </p:cNvSpPr>
          <p:nvPr/>
        </p:nvSpPr>
        <p:spPr bwMode="auto">
          <a:xfrm>
            <a:off x="7010400" y="4273062"/>
            <a:ext cx="816220" cy="29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OUTPUT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OUTCOME</a:t>
            </a:r>
          </a:p>
        </p:txBody>
      </p:sp>
      <p:sp>
        <p:nvSpPr>
          <p:cNvPr id="1375272" name="Text Box 40"/>
          <p:cNvSpPr txBox="1">
            <a:spLocks noChangeArrowheads="1"/>
          </p:cNvSpPr>
          <p:nvPr/>
        </p:nvSpPr>
        <p:spPr bwMode="auto">
          <a:xfrm>
            <a:off x="2362201" y="4624755"/>
            <a:ext cx="1153258" cy="325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STUDENTI (utenti)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CARATTERISTICHE</a:t>
            </a:r>
          </a:p>
        </p:txBody>
      </p:sp>
      <p:sp>
        <p:nvSpPr>
          <p:cNvPr id="1375273" name="Text Box 41"/>
          <p:cNvSpPr txBox="1">
            <a:spLocks noChangeArrowheads="1"/>
          </p:cNvSpPr>
          <p:nvPr/>
        </p:nvSpPr>
        <p:spPr bwMode="auto">
          <a:xfrm>
            <a:off x="7010400" y="4765431"/>
            <a:ext cx="1096108" cy="27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latin typeface="Arial" charset="0"/>
              </a:rPr>
              <a:t>(LAUREATI, ETC)</a:t>
            </a:r>
          </a:p>
        </p:txBody>
      </p:sp>
      <p:sp>
        <p:nvSpPr>
          <p:cNvPr id="1375274" name="Line 42"/>
          <p:cNvSpPr>
            <a:spLocks noChangeShapeType="1"/>
          </p:cNvSpPr>
          <p:nvPr/>
        </p:nvSpPr>
        <p:spPr bwMode="auto">
          <a:xfrm>
            <a:off x="7709389" y="1276351"/>
            <a:ext cx="0" cy="2146788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5" name="Line 43"/>
          <p:cNvSpPr>
            <a:spLocks noChangeShapeType="1"/>
          </p:cNvSpPr>
          <p:nvPr/>
        </p:nvSpPr>
        <p:spPr bwMode="auto">
          <a:xfrm>
            <a:off x="6632331" y="1276350"/>
            <a:ext cx="1496158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6" name="Line 44"/>
          <p:cNvSpPr>
            <a:spLocks noChangeShapeType="1"/>
          </p:cNvSpPr>
          <p:nvPr/>
        </p:nvSpPr>
        <p:spPr bwMode="auto">
          <a:xfrm>
            <a:off x="6632331" y="3423138"/>
            <a:ext cx="1077058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7" name="Line 45"/>
          <p:cNvSpPr>
            <a:spLocks noChangeShapeType="1"/>
          </p:cNvSpPr>
          <p:nvPr/>
        </p:nvSpPr>
        <p:spPr bwMode="auto">
          <a:xfrm>
            <a:off x="6147289" y="3423139"/>
            <a:ext cx="0" cy="24472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8" name="Line 46"/>
          <p:cNvSpPr>
            <a:spLocks noChangeShapeType="1"/>
          </p:cNvSpPr>
          <p:nvPr/>
        </p:nvSpPr>
        <p:spPr bwMode="auto">
          <a:xfrm flipV="1">
            <a:off x="4270131" y="4835770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79" name="Line 47"/>
          <p:cNvSpPr>
            <a:spLocks noChangeShapeType="1"/>
          </p:cNvSpPr>
          <p:nvPr/>
        </p:nvSpPr>
        <p:spPr bwMode="auto">
          <a:xfrm flipV="1">
            <a:off x="5329604" y="4835770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0" name="Line 48"/>
          <p:cNvSpPr>
            <a:spLocks noChangeShapeType="1"/>
          </p:cNvSpPr>
          <p:nvPr/>
        </p:nvSpPr>
        <p:spPr bwMode="auto">
          <a:xfrm flipV="1">
            <a:off x="6537081" y="4835770"/>
            <a:ext cx="0" cy="332643"/>
          </a:xfrm>
          <a:prstGeom prst="line">
            <a:avLst/>
          </a:prstGeom>
          <a:noFill/>
          <a:ln w="19050" cap="rnd">
            <a:solidFill>
              <a:srgbClr val="FF00FF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1" name="Text Box 49"/>
          <p:cNvSpPr txBox="1">
            <a:spLocks noChangeArrowheads="1"/>
          </p:cNvSpPr>
          <p:nvPr/>
        </p:nvSpPr>
        <p:spPr bwMode="auto">
          <a:xfrm>
            <a:off x="3871547" y="5187461"/>
            <a:ext cx="2998177" cy="28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FATTORI </a:t>
            </a:r>
            <a:r>
              <a:rPr lang="it-IT" altLang="it-IT" sz="831" u="sng">
                <a:solidFill>
                  <a:srgbClr val="FF0000"/>
                </a:solidFill>
                <a:latin typeface="Arial" charset="0"/>
              </a:rPr>
              <a:t>NON</a:t>
            </a: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 CONTROLLABILI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FF0000"/>
                </a:solidFill>
                <a:latin typeface="Arial" charset="0"/>
              </a:rPr>
              <a:t>(DI CONTESTO, ...</a:t>
            </a:r>
            <a:endParaRPr lang="it-IT" altLang="it-IT" sz="831">
              <a:solidFill>
                <a:srgbClr val="FF0000"/>
              </a:solidFill>
              <a:latin typeface="Times New Roman" charset="0"/>
            </a:endParaRPr>
          </a:p>
        </p:txBody>
      </p:sp>
      <p:sp>
        <p:nvSpPr>
          <p:cNvPr id="1375282" name="Line 50"/>
          <p:cNvSpPr>
            <a:spLocks noChangeShapeType="1"/>
          </p:cNvSpPr>
          <p:nvPr/>
        </p:nvSpPr>
        <p:spPr bwMode="auto">
          <a:xfrm flipH="1">
            <a:off x="5791200" y="5609492"/>
            <a:ext cx="216877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3" name="Line 51"/>
          <p:cNvSpPr>
            <a:spLocks noChangeShapeType="1"/>
          </p:cNvSpPr>
          <p:nvPr/>
        </p:nvSpPr>
        <p:spPr bwMode="auto">
          <a:xfrm flipH="1">
            <a:off x="5867400" y="6101862"/>
            <a:ext cx="200758" cy="0"/>
          </a:xfrm>
          <a:prstGeom prst="line">
            <a:avLst/>
          </a:prstGeom>
          <a:noFill/>
          <a:ln w="12700">
            <a:solidFill>
              <a:srgbClr val="FF00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4" name="Line 52"/>
          <p:cNvSpPr>
            <a:spLocks noChangeShapeType="1"/>
          </p:cNvSpPr>
          <p:nvPr/>
        </p:nvSpPr>
        <p:spPr bwMode="auto">
          <a:xfrm flipH="1">
            <a:off x="7832482" y="3870081"/>
            <a:ext cx="21980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5" name="Line 53"/>
          <p:cNvSpPr>
            <a:spLocks noChangeShapeType="1"/>
          </p:cNvSpPr>
          <p:nvPr/>
        </p:nvSpPr>
        <p:spPr bwMode="auto">
          <a:xfrm flipH="1">
            <a:off x="7813431" y="2067658"/>
            <a:ext cx="219808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6" name="Line 54"/>
          <p:cNvSpPr>
            <a:spLocks noChangeShapeType="1"/>
          </p:cNvSpPr>
          <p:nvPr/>
        </p:nvSpPr>
        <p:spPr bwMode="auto">
          <a:xfrm>
            <a:off x="6147289" y="3423138"/>
            <a:ext cx="332642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7" name="Arco 55"/>
          <p:cNvSpPr>
            <a:spLocks/>
          </p:cNvSpPr>
          <p:nvPr/>
        </p:nvSpPr>
        <p:spPr bwMode="auto">
          <a:xfrm flipH="1" flipV="1">
            <a:off x="6460881" y="3423139"/>
            <a:ext cx="171450" cy="61546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1 w 43200"/>
              <a:gd name="T1" fmla="*/ 22751 h 22751"/>
              <a:gd name="T2" fmla="*/ 43200 w 43200"/>
              <a:gd name="T3" fmla="*/ 21600 h 22751"/>
              <a:gd name="T4" fmla="*/ 21600 w 43200"/>
              <a:gd name="T5" fmla="*/ 21600 h 2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751" fill="none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751" stroke="0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8" name="Arco 56"/>
          <p:cNvSpPr>
            <a:spLocks/>
          </p:cNvSpPr>
          <p:nvPr/>
        </p:nvSpPr>
        <p:spPr bwMode="auto">
          <a:xfrm flipH="1" flipV="1">
            <a:off x="3793881" y="3870082"/>
            <a:ext cx="169985" cy="61546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1 w 43200"/>
              <a:gd name="T1" fmla="*/ 22751 h 22751"/>
              <a:gd name="T2" fmla="*/ 43200 w 43200"/>
              <a:gd name="T3" fmla="*/ 21600 h 22751"/>
              <a:gd name="T4" fmla="*/ 21600 w 43200"/>
              <a:gd name="T5" fmla="*/ 21600 h 2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751" fill="none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751" stroke="0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89" name="Line 57"/>
          <p:cNvSpPr>
            <a:spLocks noChangeShapeType="1"/>
          </p:cNvSpPr>
          <p:nvPr/>
        </p:nvSpPr>
        <p:spPr bwMode="auto">
          <a:xfrm>
            <a:off x="3963866" y="3870081"/>
            <a:ext cx="221273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0" name="Line 58"/>
          <p:cNvSpPr>
            <a:spLocks noChangeShapeType="1"/>
          </p:cNvSpPr>
          <p:nvPr/>
        </p:nvSpPr>
        <p:spPr bwMode="auto">
          <a:xfrm flipV="1">
            <a:off x="3516923" y="3870081"/>
            <a:ext cx="0" cy="63158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1" name="Line 59"/>
          <p:cNvSpPr>
            <a:spLocks noChangeShapeType="1"/>
          </p:cNvSpPr>
          <p:nvPr/>
        </p:nvSpPr>
        <p:spPr bwMode="auto">
          <a:xfrm>
            <a:off x="3516923" y="3870081"/>
            <a:ext cx="276958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2" name="Line 60"/>
          <p:cNvSpPr>
            <a:spLocks noChangeShapeType="1"/>
          </p:cNvSpPr>
          <p:nvPr/>
        </p:nvSpPr>
        <p:spPr bwMode="auto">
          <a:xfrm flipH="1" flipV="1">
            <a:off x="7729904" y="4003431"/>
            <a:ext cx="0" cy="498231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3" name="Arco 61"/>
          <p:cNvSpPr>
            <a:spLocks/>
          </p:cNvSpPr>
          <p:nvPr/>
        </p:nvSpPr>
        <p:spPr bwMode="auto">
          <a:xfrm rot="16200000" flipH="1">
            <a:off x="3401158" y="4513385"/>
            <a:ext cx="153866" cy="9525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1 w 43200"/>
              <a:gd name="T1" fmla="*/ 22751 h 22751"/>
              <a:gd name="T2" fmla="*/ 43200 w 43200"/>
              <a:gd name="T3" fmla="*/ 21600 h 22751"/>
              <a:gd name="T4" fmla="*/ 21600 w 43200"/>
              <a:gd name="T5" fmla="*/ 21600 h 2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751" fill="none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751" stroke="0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4" name="Arco 62"/>
          <p:cNvSpPr>
            <a:spLocks/>
          </p:cNvSpPr>
          <p:nvPr/>
        </p:nvSpPr>
        <p:spPr bwMode="auto">
          <a:xfrm rot="16200000" flipV="1">
            <a:off x="7697666" y="4516316"/>
            <a:ext cx="148004" cy="83526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31 w 43200"/>
              <a:gd name="T1" fmla="*/ 22751 h 22751"/>
              <a:gd name="T2" fmla="*/ 43200 w 43200"/>
              <a:gd name="T3" fmla="*/ 21600 h 22751"/>
              <a:gd name="T4" fmla="*/ 21600 w 43200"/>
              <a:gd name="T5" fmla="*/ 21600 h 22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200" h="22751" fill="none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</a:path>
              <a:path w="43200" h="22751" stroke="0" extrusionOk="0">
                <a:moveTo>
                  <a:pt x="30" y="22751"/>
                </a:moveTo>
                <a:cubicBezTo>
                  <a:pt x="10" y="22367"/>
                  <a:pt x="0" y="21983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3529" y="0"/>
                  <a:pt x="43199" y="9670"/>
                  <a:pt x="43199" y="21599"/>
                </a:cubicBezTo>
                <a:lnTo>
                  <a:pt x="21600" y="21600"/>
                </a:lnTo>
                <a:close/>
              </a:path>
            </a:pathLst>
          </a:cu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5" name="Line 63"/>
          <p:cNvSpPr>
            <a:spLocks noChangeShapeType="1"/>
          </p:cNvSpPr>
          <p:nvPr/>
        </p:nvSpPr>
        <p:spPr bwMode="auto">
          <a:xfrm>
            <a:off x="3516923" y="4624754"/>
            <a:ext cx="0" cy="124558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6" name="Line 64"/>
          <p:cNvSpPr>
            <a:spLocks noChangeShapeType="1"/>
          </p:cNvSpPr>
          <p:nvPr/>
        </p:nvSpPr>
        <p:spPr bwMode="auto">
          <a:xfrm>
            <a:off x="7718181" y="4624754"/>
            <a:ext cx="0" cy="124558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297" name="Text Box 65"/>
          <p:cNvSpPr txBox="1">
            <a:spLocks noChangeArrowheads="1"/>
          </p:cNvSpPr>
          <p:nvPr/>
        </p:nvSpPr>
        <p:spPr bwMode="auto">
          <a:xfrm>
            <a:off x="2209800" y="2795954"/>
            <a:ext cx="1143000" cy="348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831" u="sng">
                <a:solidFill>
                  <a:srgbClr val="003366"/>
                </a:solidFill>
                <a:latin typeface="Arial" charset="0"/>
              </a:rPr>
              <a:t>FINANZIAMENTO</a:t>
            </a:r>
          </a:p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STATALE</a:t>
            </a:r>
          </a:p>
        </p:txBody>
      </p:sp>
      <p:sp>
        <p:nvSpPr>
          <p:cNvPr id="1375298" name="Text Box 66"/>
          <p:cNvSpPr txBox="1">
            <a:spLocks noChangeArrowheads="1"/>
          </p:cNvSpPr>
          <p:nvPr/>
        </p:nvSpPr>
        <p:spPr bwMode="auto">
          <a:xfrm>
            <a:off x="3962400" y="5539154"/>
            <a:ext cx="2133600" cy="773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3366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just">
              <a:lnSpc>
                <a:spcPct val="70000"/>
              </a:lnSpc>
              <a:spcBef>
                <a:spcPts val="185"/>
              </a:spcBef>
              <a:spcAft>
                <a:spcPts val="185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PER FUNZIONAMENTO (PARI</a:t>
            </a:r>
          </a:p>
          <a:p>
            <a:pPr algn="just">
              <a:lnSpc>
                <a:spcPct val="70000"/>
              </a:lnSpc>
              <a:spcBef>
                <a:spcPts val="92"/>
              </a:spcBef>
              <a:spcAft>
                <a:spcPts val="185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OPPORTUNITA’/RIEQUILIBRIO)</a:t>
            </a:r>
            <a:endParaRPr lang="it-IT" altLang="it-IT" sz="738">
              <a:solidFill>
                <a:srgbClr val="003366"/>
              </a:solidFill>
              <a:latin typeface="Arial" charset="0"/>
              <a:ea typeface="Times New Roman" charset="0"/>
              <a:cs typeface="Times New Roman" charset="0"/>
            </a:endParaRPr>
          </a:p>
          <a:p>
            <a:pPr algn="just">
              <a:lnSpc>
                <a:spcPct val="70000"/>
              </a:lnSpc>
              <a:spcBef>
                <a:spcPts val="92"/>
              </a:spcBef>
              <a:spcAft>
                <a:spcPts val="92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INCENTIVI/DISINCENTIVI</a:t>
            </a:r>
            <a:endParaRPr lang="it-IT" altLang="it-IT" sz="738">
              <a:solidFill>
                <a:srgbClr val="003366"/>
              </a:solidFill>
              <a:latin typeface="Arial" charset="0"/>
              <a:ea typeface="Times New Roman" charset="0"/>
              <a:cs typeface="Times New Roman" charset="0"/>
            </a:endParaRPr>
          </a:p>
          <a:p>
            <a:pPr algn="just">
              <a:lnSpc>
                <a:spcPct val="70000"/>
              </a:lnSpc>
              <a:spcBef>
                <a:spcPts val="92"/>
              </a:spcBef>
              <a:spcAft>
                <a:spcPts val="92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PER COMPORTAMENTI VIRTUOSI</a:t>
            </a:r>
            <a:endParaRPr lang="it-IT" altLang="it-IT" sz="738">
              <a:solidFill>
                <a:srgbClr val="003366"/>
              </a:solidFill>
              <a:latin typeface="Arial" charset="0"/>
              <a:ea typeface="Times New Roman" charset="0"/>
              <a:cs typeface="Times New Roman" charset="0"/>
            </a:endParaRPr>
          </a:p>
          <a:p>
            <a:pPr algn="just">
              <a:lnSpc>
                <a:spcPct val="70000"/>
              </a:lnSpc>
              <a:spcBef>
                <a:spcPts val="462"/>
              </a:spcBef>
              <a:spcAft>
                <a:spcPts val="92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PREMI (FINANZIAMENTI SPECIFICI)</a:t>
            </a:r>
          </a:p>
        </p:txBody>
      </p:sp>
      <p:sp>
        <p:nvSpPr>
          <p:cNvPr id="1375299" name="Line 67"/>
          <p:cNvSpPr>
            <a:spLocks noChangeShapeType="1"/>
          </p:cNvSpPr>
          <p:nvPr/>
        </p:nvSpPr>
        <p:spPr bwMode="auto">
          <a:xfrm>
            <a:off x="3810000" y="5609492"/>
            <a:ext cx="228600" cy="0"/>
          </a:xfrm>
          <a:prstGeom prst="line">
            <a:avLst/>
          </a:prstGeom>
          <a:noFill/>
          <a:ln w="4445">
            <a:solidFill>
              <a:srgbClr val="808080"/>
            </a:solidFill>
            <a:round/>
            <a:headEnd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300" name="Text Box 68"/>
          <p:cNvSpPr txBox="1">
            <a:spLocks noChangeArrowheads="1"/>
          </p:cNvSpPr>
          <p:nvPr/>
        </p:nvSpPr>
        <p:spPr bwMode="auto">
          <a:xfrm>
            <a:off x="2362200" y="5539154"/>
            <a:ext cx="1676400" cy="319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r>
              <a:rPr lang="it-IT" altLang="it-IT" sz="738">
                <a:solidFill>
                  <a:srgbClr val="4D4D4D"/>
                </a:solidFill>
                <a:latin typeface="Arial" charset="0"/>
                <a:ea typeface="Times New Roman" charset="0"/>
                <a:cs typeface="Times New Roman" charset="0"/>
              </a:rPr>
              <a:t>· </a:t>
            </a:r>
            <a:r>
              <a:rPr lang="it-IT" altLang="it-IT" sz="738">
                <a:solidFill>
                  <a:srgbClr val="4D4D4D"/>
                </a:solidFill>
                <a:latin typeface="Arial" charset="0"/>
                <a:ea typeface="Arial" charset="0"/>
                <a:cs typeface="Arial" charset="0"/>
              </a:rPr>
              <a:t>ALLOCAZIONE RISORSE</a:t>
            </a:r>
            <a:r>
              <a:rPr lang="it-IT" altLang="it-IT" sz="738">
                <a:solidFill>
                  <a:srgbClr val="4D4D4D"/>
                </a:solidFill>
                <a:latin typeface="Arial" charset="0"/>
                <a:ea typeface="Times New Roman" charset="0"/>
                <a:cs typeface="Times New Roman" charset="0"/>
              </a:rPr>
              <a:t>:	</a:t>
            </a:r>
          </a:p>
        </p:txBody>
      </p:sp>
      <p:sp>
        <p:nvSpPr>
          <p:cNvPr id="1375301" name="Line 69"/>
          <p:cNvSpPr>
            <a:spLocks noChangeShapeType="1"/>
          </p:cNvSpPr>
          <p:nvPr/>
        </p:nvSpPr>
        <p:spPr bwMode="auto">
          <a:xfrm>
            <a:off x="3810000" y="5820508"/>
            <a:ext cx="228600" cy="0"/>
          </a:xfrm>
          <a:prstGeom prst="line">
            <a:avLst/>
          </a:prstGeom>
          <a:noFill/>
          <a:ln w="4445">
            <a:solidFill>
              <a:srgbClr val="808080"/>
            </a:solidFill>
            <a:round/>
            <a:headEnd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302" name="Line 70"/>
          <p:cNvSpPr>
            <a:spLocks noChangeShapeType="1"/>
          </p:cNvSpPr>
          <p:nvPr/>
        </p:nvSpPr>
        <p:spPr bwMode="auto">
          <a:xfrm>
            <a:off x="3810000" y="6101862"/>
            <a:ext cx="228600" cy="0"/>
          </a:xfrm>
          <a:prstGeom prst="line">
            <a:avLst/>
          </a:prstGeom>
          <a:noFill/>
          <a:ln w="4445">
            <a:solidFill>
              <a:srgbClr val="808080"/>
            </a:solidFill>
            <a:round/>
            <a:headEnd/>
            <a:tailEnd type="arrow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75303" name="Text Box 71"/>
          <p:cNvSpPr txBox="1">
            <a:spLocks noChangeArrowheads="1"/>
          </p:cNvSpPr>
          <p:nvPr/>
        </p:nvSpPr>
        <p:spPr bwMode="auto">
          <a:xfrm>
            <a:off x="6019800" y="5539154"/>
            <a:ext cx="1817077" cy="21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solidFill>
                  <a:srgbClr val="FF00FF"/>
                </a:solidFill>
                <a:latin typeface="Arial" charset="0"/>
              </a:rPr>
              <a:t>VALUTAZIONE </a:t>
            </a:r>
          </a:p>
          <a:p>
            <a:pPr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solidFill>
                  <a:srgbClr val="FF00FF"/>
                </a:solidFill>
                <a:latin typeface="Arial" charset="0"/>
              </a:rPr>
              <a:t>            EFFICIENZA/EFFICACIA</a:t>
            </a:r>
          </a:p>
        </p:txBody>
      </p:sp>
      <p:sp>
        <p:nvSpPr>
          <p:cNvPr id="1375304" name="Text Box 72"/>
          <p:cNvSpPr txBox="1">
            <a:spLocks noChangeArrowheads="1"/>
          </p:cNvSpPr>
          <p:nvPr/>
        </p:nvSpPr>
        <p:spPr bwMode="auto">
          <a:xfrm>
            <a:off x="6400800" y="6134101"/>
            <a:ext cx="2094035" cy="38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Font typeface="Symbol" charset="2"/>
              <a:buChar char="·"/>
            </a:pPr>
            <a:r>
              <a:rPr lang="it-IT" altLang="it-IT" sz="554">
                <a:solidFill>
                  <a:srgbClr val="FF00FF"/>
                </a:solidFill>
                <a:latin typeface="Arial" charset="0"/>
              </a:rPr>
              <a:t>DISEGNI PROCESSI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Font typeface="Symbol" charset="2"/>
              <a:buChar char="·"/>
            </a:pPr>
            <a:r>
              <a:rPr lang="it-IT" altLang="it-IT" sz="554">
                <a:solidFill>
                  <a:srgbClr val="FF00FF"/>
                </a:solidFill>
                <a:latin typeface="Arial" charset="0"/>
              </a:rPr>
              <a:t>RISULTATI DEI PROCESSI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Font typeface="Symbol" charset="2"/>
              <a:buNone/>
            </a:pPr>
            <a:r>
              <a:rPr lang="it-IT" altLang="it-IT" sz="554">
                <a:solidFill>
                  <a:srgbClr val="FF00FF"/>
                </a:solidFill>
                <a:latin typeface="Arial" charset="0"/>
              </a:rPr>
              <a:t>  QUANTITIVI/QUALITATIVI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FF00FF"/>
              </a:buClr>
              <a:buFont typeface="Symbol" charset="2"/>
              <a:buChar char="·"/>
            </a:pPr>
            <a:r>
              <a:rPr lang="it-IT" altLang="it-IT" sz="554">
                <a:solidFill>
                  <a:srgbClr val="FF00FF"/>
                </a:solidFill>
                <a:latin typeface="Arial" charset="0"/>
              </a:rPr>
              <a:t>RISULTATI RISPETTO AL MERCATO</a:t>
            </a:r>
          </a:p>
        </p:txBody>
      </p:sp>
      <p:sp>
        <p:nvSpPr>
          <p:cNvPr id="1375305" name="Text Box 73"/>
          <p:cNvSpPr txBox="1">
            <a:spLocks noChangeArrowheads="1"/>
          </p:cNvSpPr>
          <p:nvPr/>
        </p:nvSpPr>
        <p:spPr bwMode="auto">
          <a:xfrm>
            <a:off x="6096000" y="6031523"/>
            <a:ext cx="1817077" cy="140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738">
                <a:solidFill>
                  <a:srgbClr val="FF00FF"/>
                </a:solidFill>
                <a:latin typeface="Arial" charset="0"/>
              </a:rPr>
              <a:t>VALUTAZIONE         </a:t>
            </a:r>
          </a:p>
        </p:txBody>
      </p:sp>
      <p:sp>
        <p:nvSpPr>
          <p:cNvPr id="1375306" name="Text Box 74"/>
          <p:cNvSpPr txBox="1">
            <a:spLocks noChangeArrowheads="1"/>
          </p:cNvSpPr>
          <p:nvPr/>
        </p:nvSpPr>
        <p:spPr bwMode="auto">
          <a:xfrm>
            <a:off x="2680189" y="3363058"/>
            <a:ext cx="811823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endParaRPr lang="it-IT" altLang="it-IT" sz="2215">
              <a:latin typeface="Times New Roman" charset="0"/>
            </a:endParaRPr>
          </a:p>
        </p:txBody>
      </p:sp>
      <p:sp>
        <p:nvSpPr>
          <p:cNvPr id="1375307" name="Text Box 75"/>
          <p:cNvSpPr txBox="1">
            <a:spLocks noChangeArrowheads="1"/>
          </p:cNvSpPr>
          <p:nvPr/>
        </p:nvSpPr>
        <p:spPr bwMode="auto">
          <a:xfrm>
            <a:off x="2483828" y="3314700"/>
            <a:ext cx="1151792" cy="23436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923" dirty="0">
                <a:solidFill>
                  <a:srgbClr val="820000"/>
                </a:solidFill>
                <a:latin typeface="Arial" charset="0"/>
              </a:rPr>
              <a:t>Fattori </a:t>
            </a:r>
            <a:r>
              <a:rPr lang="it-IT" altLang="it-IT" sz="923" dirty="0" smtClean="0">
                <a:solidFill>
                  <a:srgbClr val="820000"/>
                </a:solidFill>
                <a:latin typeface="Arial" charset="0"/>
              </a:rPr>
              <a:t>controllabili</a:t>
            </a:r>
            <a:endParaRPr lang="it-IT" altLang="it-IT" sz="923" dirty="0">
              <a:solidFill>
                <a:srgbClr val="82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7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570" name="Text Box 2"/>
          <p:cNvSpPr txBox="1">
            <a:spLocks noChangeArrowheads="1"/>
          </p:cNvSpPr>
          <p:nvPr/>
        </p:nvSpPr>
        <p:spPr bwMode="auto">
          <a:xfrm>
            <a:off x="533400" y="685800"/>
            <a:ext cx="822960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endParaRPr lang="it-IT" altLang="it-IT" sz="2215">
              <a:latin typeface="Times New Roman" charset="0"/>
            </a:endParaRPr>
          </a:p>
        </p:txBody>
      </p:sp>
      <p:sp>
        <p:nvSpPr>
          <p:cNvPr id="1389571" name="AutoShape 3"/>
          <p:cNvSpPr>
            <a:spLocks noChangeArrowheads="1"/>
          </p:cNvSpPr>
          <p:nvPr/>
        </p:nvSpPr>
        <p:spPr bwMode="auto">
          <a:xfrm>
            <a:off x="3569677" y="737089"/>
            <a:ext cx="1625112" cy="37074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spcBef>
                <a:spcPts val="554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Obiettivi strategici</a:t>
            </a:r>
          </a:p>
        </p:txBody>
      </p:sp>
      <p:sp>
        <p:nvSpPr>
          <p:cNvPr id="1389572" name="AutoShape 4"/>
          <p:cNvSpPr>
            <a:spLocks noChangeArrowheads="1"/>
          </p:cNvSpPr>
          <p:nvPr/>
        </p:nvSpPr>
        <p:spPr bwMode="auto">
          <a:xfrm>
            <a:off x="3578469" y="1981200"/>
            <a:ext cx="1623646" cy="44401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Definizione azioni e procedure</a:t>
            </a:r>
          </a:p>
        </p:txBody>
      </p:sp>
      <p:sp>
        <p:nvSpPr>
          <p:cNvPr id="1389573" name="AutoShape 5"/>
          <p:cNvSpPr>
            <a:spLocks noChangeArrowheads="1"/>
          </p:cNvSpPr>
          <p:nvPr/>
        </p:nvSpPr>
        <p:spPr bwMode="auto">
          <a:xfrm>
            <a:off x="3578469" y="1370135"/>
            <a:ext cx="1623646" cy="37074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spcBef>
                <a:spcPts val="554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Programmazione</a:t>
            </a:r>
          </a:p>
        </p:txBody>
      </p:sp>
      <p:sp>
        <p:nvSpPr>
          <p:cNvPr id="1389574" name="AutoShape 6"/>
          <p:cNvSpPr>
            <a:spLocks noChangeArrowheads="1"/>
          </p:cNvSpPr>
          <p:nvPr/>
        </p:nvSpPr>
        <p:spPr bwMode="auto">
          <a:xfrm>
            <a:off x="3578469" y="2636228"/>
            <a:ext cx="1623646" cy="442546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Implementazione delle iniziative - azioni</a:t>
            </a:r>
          </a:p>
        </p:txBody>
      </p:sp>
      <p:sp>
        <p:nvSpPr>
          <p:cNvPr id="1389575" name="AutoShape 7"/>
          <p:cNvSpPr>
            <a:spLocks noChangeArrowheads="1"/>
          </p:cNvSpPr>
          <p:nvPr/>
        </p:nvSpPr>
        <p:spPr bwMode="auto">
          <a:xfrm>
            <a:off x="3557954" y="3316166"/>
            <a:ext cx="1623646" cy="445477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Budgeting e controllo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di gestione</a:t>
            </a:r>
          </a:p>
        </p:txBody>
      </p:sp>
      <p:sp>
        <p:nvSpPr>
          <p:cNvPr id="1389576" name="AutoShape 8"/>
          <p:cNvSpPr>
            <a:spLocks noChangeArrowheads="1"/>
          </p:cNvSpPr>
          <p:nvPr/>
        </p:nvSpPr>
        <p:spPr bwMode="auto">
          <a:xfrm>
            <a:off x="3610708" y="3972658"/>
            <a:ext cx="1623646" cy="35169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9846" tIns="0" rIns="49846" bIns="0"/>
          <a:lstStyle/>
          <a:p>
            <a:pPr algn="ctr">
              <a:spcBef>
                <a:spcPts val="277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Monitoraggio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Reporting</a:t>
            </a:r>
          </a:p>
        </p:txBody>
      </p:sp>
      <p:sp>
        <p:nvSpPr>
          <p:cNvPr id="1389577" name="AutoShape 9"/>
          <p:cNvSpPr>
            <a:spLocks noChangeArrowheads="1"/>
          </p:cNvSpPr>
          <p:nvPr/>
        </p:nvSpPr>
        <p:spPr bwMode="auto">
          <a:xfrm>
            <a:off x="3634154" y="4583724"/>
            <a:ext cx="1623646" cy="44401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Valutazione delle performance e diagnosi</a:t>
            </a:r>
          </a:p>
        </p:txBody>
      </p:sp>
      <p:sp>
        <p:nvSpPr>
          <p:cNvPr id="1389578" name="AutoShape 10"/>
          <p:cNvSpPr>
            <a:spLocks noChangeArrowheads="1"/>
          </p:cNvSpPr>
          <p:nvPr/>
        </p:nvSpPr>
        <p:spPr bwMode="auto">
          <a:xfrm>
            <a:off x="6734908" y="1207477"/>
            <a:ext cx="1623646" cy="444012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16615" tIns="0" rIns="16615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66"/>
                </a:solidFill>
                <a:latin typeface="Arial" charset="0"/>
              </a:rPr>
              <a:t>Definizione criteri,  parametri, indicatori e procedure di valutazione</a:t>
            </a:r>
          </a:p>
        </p:txBody>
      </p:sp>
      <p:sp>
        <p:nvSpPr>
          <p:cNvPr id="1389579" name="AutoShape 11"/>
          <p:cNvSpPr>
            <a:spLocks noChangeArrowheads="1"/>
          </p:cNvSpPr>
          <p:nvPr/>
        </p:nvSpPr>
        <p:spPr bwMode="auto">
          <a:xfrm>
            <a:off x="6734908" y="1792166"/>
            <a:ext cx="1623646" cy="35608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66"/>
                </a:solidFill>
                <a:latin typeface="Arial" charset="0"/>
              </a:rPr>
              <a:t>Raccolta dati e documentazione</a:t>
            </a:r>
          </a:p>
        </p:txBody>
      </p:sp>
      <p:sp>
        <p:nvSpPr>
          <p:cNvPr id="1389580" name="AutoShape 12"/>
          <p:cNvSpPr>
            <a:spLocks noChangeArrowheads="1"/>
          </p:cNvSpPr>
          <p:nvPr/>
        </p:nvSpPr>
        <p:spPr bwMode="auto">
          <a:xfrm>
            <a:off x="6734908" y="2284535"/>
            <a:ext cx="1623646" cy="322385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66"/>
                </a:solidFill>
                <a:latin typeface="Arial" charset="0"/>
              </a:rPr>
              <a:t>Valutazione delle iniziative programmate </a:t>
            </a:r>
          </a:p>
        </p:txBody>
      </p:sp>
      <p:sp>
        <p:nvSpPr>
          <p:cNvPr id="1389581" name="AutoShape 13"/>
          <p:cNvSpPr>
            <a:spLocks noChangeArrowheads="1"/>
          </p:cNvSpPr>
          <p:nvPr/>
        </p:nvSpPr>
        <p:spPr bwMode="auto">
          <a:xfrm>
            <a:off x="6734908" y="3128597"/>
            <a:ext cx="1623646" cy="444011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9846" tIns="0" rIns="49846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Definizione criteri, parametri, indicatori e procedure di valutazione</a:t>
            </a:r>
          </a:p>
        </p:txBody>
      </p:sp>
      <p:sp>
        <p:nvSpPr>
          <p:cNvPr id="1389582" name="AutoShape 14"/>
          <p:cNvSpPr>
            <a:spLocks noChangeArrowheads="1"/>
          </p:cNvSpPr>
          <p:nvPr/>
        </p:nvSpPr>
        <p:spPr bwMode="auto">
          <a:xfrm>
            <a:off x="6734908" y="3691305"/>
            <a:ext cx="1623646" cy="375138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66"/>
                </a:solidFill>
                <a:latin typeface="Arial" charset="0"/>
              </a:rPr>
              <a:t>Raccolta dati e documentazione</a:t>
            </a:r>
          </a:p>
        </p:txBody>
      </p:sp>
      <p:sp>
        <p:nvSpPr>
          <p:cNvPr id="1389583" name="AutoShape 15"/>
          <p:cNvSpPr>
            <a:spLocks noChangeArrowheads="1"/>
          </p:cNvSpPr>
          <p:nvPr/>
        </p:nvSpPr>
        <p:spPr bwMode="auto">
          <a:xfrm>
            <a:off x="6734908" y="4183674"/>
            <a:ext cx="1623646" cy="341434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Valutazione dei risultati parziali </a:t>
            </a:r>
          </a:p>
        </p:txBody>
      </p:sp>
      <p:sp>
        <p:nvSpPr>
          <p:cNvPr id="1389584" name="AutoShape 16"/>
          <p:cNvSpPr>
            <a:spLocks noChangeArrowheads="1"/>
          </p:cNvSpPr>
          <p:nvPr/>
        </p:nvSpPr>
        <p:spPr bwMode="auto">
          <a:xfrm>
            <a:off x="6734908" y="5027736"/>
            <a:ext cx="1623646" cy="442546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9846" tIns="0" rIns="49846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Definizione criteri, parametri, indicatori e procedure di valutazione</a:t>
            </a:r>
          </a:p>
        </p:txBody>
      </p:sp>
      <p:sp>
        <p:nvSpPr>
          <p:cNvPr id="1389585" name="AutoShape 17"/>
          <p:cNvSpPr>
            <a:spLocks noChangeArrowheads="1"/>
          </p:cNvSpPr>
          <p:nvPr/>
        </p:nvSpPr>
        <p:spPr bwMode="auto">
          <a:xfrm>
            <a:off x="6758354" y="5590443"/>
            <a:ext cx="1623646" cy="382465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66"/>
                </a:solidFill>
                <a:latin typeface="Arial" charset="0"/>
              </a:rPr>
              <a:t>Raccolta dati e documentazione</a:t>
            </a:r>
          </a:p>
        </p:txBody>
      </p:sp>
      <p:sp>
        <p:nvSpPr>
          <p:cNvPr id="1389586" name="AutoShape 18"/>
          <p:cNvSpPr>
            <a:spLocks noChangeArrowheads="1"/>
          </p:cNvSpPr>
          <p:nvPr/>
        </p:nvSpPr>
        <p:spPr bwMode="auto">
          <a:xfrm>
            <a:off x="6758354" y="6082813"/>
            <a:ext cx="1606062" cy="441080"/>
          </a:xfrm>
          <a:prstGeom prst="roundRect">
            <a:avLst>
              <a:gd name="adj" fmla="val 16667"/>
            </a:avLst>
          </a:prstGeom>
          <a:solidFill>
            <a:srgbClr val="E2FEF8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Valutazione dei 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risultati finali</a:t>
            </a:r>
          </a:p>
        </p:txBody>
      </p:sp>
      <p:sp>
        <p:nvSpPr>
          <p:cNvPr id="1389587" name="Rectangle 19"/>
          <p:cNvSpPr>
            <a:spLocks noChangeArrowheads="1"/>
          </p:cNvSpPr>
          <p:nvPr/>
        </p:nvSpPr>
        <p:spPr bwMode="auto">
          <a:xfrm>
            <a:off x="6734908" y="671146"/>
            <a:ext cx="1623646" cy="369277"/>
          </a:xfrm>
          <a:prstGeom prst="rect">
            <a:avLst/>
          </a:prstGeom>
          <a:solidFill>
            <a:srgbClr val="DFDFD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820000"/>
                </a:solidFill>
                <a:latin typeface="Arial" charset="0"/>
              </a:rPr>
              <a:t>Valutazione ex-ante degli obiettivi e delle iniziative</a:t>
            </a:r>
          </a:p>
        </p:txBody>
      </p:sp>
      <p:sp>
        <p:nvSpPr>
          <p:cNvPr id="1389588" name="Rectangle 20"/>
          <p:cNvSpPr>
            <a:spLocks noChangeArrowheads="1"/>
          </p:cNvSpPr>
          <p:nvPr/>
        </p:nvSpPr>
        <p:spPr bwMode="auto">
          <a:xfrm>
            <a:off x="6734908" y="2776904"/>
            <a:ext cx="1623646" cy="221273"/>
          </a:xfrm>
          <a:prstGeom prst="rect">
            <a:avLst/>
          </a:prstGeom>
          <a:solidFill>
            <a:srgbClr val="DFDFD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820000"/>
                </a:solidFill>
                <a:latin typeface="Arial" charset="0"/>
              </a:rPr>
              <a:t>Valutazione in itinere</a:t>
            </a:r>
          </a:p>
        </p:txBody>
      </p:sp>
      <p:sp>
        <p:nvSpPr>
          <p:cNvPr id="1389589" name="Rectangle 21"/>
          <p:cNvSpPr>
            <a:spLocks noChangeArrowheads="1"/>
          </p:cNvSpPr>
          <p:nvPr/>
        </p:nvSpPr>
        <p:spPr bwMode="auto">
          <a:xfrm>
            <a:off x="6734908" y="4676043"/>
            <a:ext cx="1623646" cy="222738"/>
          </a:xfrm>
          <a:prstGeom prst="rect">
            <a:avLst/>
          </a:prstGeom>
          <a:solidFill>
            <a:srgbClr val="DFDFD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820000"/>
                </a:solidFill>
                <a:latin typeface="Arial" charset="0"/>
              </a:rPr>
              <a:t>Valutazione conclusiva</a:t>
            </a:r>
          </a:p>
        </p:txBody>
      </p:sp>
      <p:sp>
        <p:nvSpPr>
          <p:cNvPr id="1389590" name="Line 22"/>
          <p:cNvSpPr>
            <a:spLocks noChangeShapeType="1"/>
          </p:cNvSpPr>
          <p:nvPr/>
        </p:nvSpPr>
        <p:spPr bwMode="auto">
          <a:xfrm>
            <a:off x="5202116" y="820615"/>
            <a:ext cx="1532792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1" name="Line 23"/>
          <p:cNvSpPr>
            <a:spLocks noChangeShapeType="1"/>
          </p:cNvSpPr>
          <p:nvPr/>
        </p:nvSpPr>
        <p:spPr bwMode="auto">
          <a:xfrm>
            <a:off x="5202116" y="820616"/>
            <a:ext cx="1532792" cy="66675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2" name="Line 24"/>
          <p:cNvSpPr>
            <a:spLocks noChangeShapeType="1"/>
          </p:cNvSpPr>
          <p:nvPr/>
        </p:nvSpPr>
        <p:spPr bwMode="auto">
          <a:xfrm>
            <a:off x="5234354" y="4816720"/>
            <a:ext cx="1531327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3" name="Line 25"/>
          <p:cNvSpPr>
            <a:spLocks noChangeShapeType="1"/>
          </p:cNvSpPr>
          <p:nvPr/>
        </p:nvSpPr>
        <p:spPr bwMode="auto">
          <a:xfrm flipH="1">
            <a:off x="3329354" y="4394689"/>
            <a:ext cx="3389435" cy="1465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4" name="Line 26"/>
          <p:cNvSpPr>
            <a:spLocks noChangeShapeType="1"/>
          </p:cNvSpPr>
          <p:nvPr/>
        </p:nvSpPr>
        <p:spPr bwMode="auto">
          <a:xfrm flipV="1">
            <a:off x="3329354" y="2214197"/>
            <a:ext cx="0" cy="2199542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5" name="Line 27"/>
          <p:cNvSpPr>
            <a:spLocks noChangeShapeType="1"/>
          </p:cNvSpPr>
          <p:nvPr/>
        </p:nvSpPr>
        <p:spPr bwMode="auto">
          <a:xfrm>
            <a:off x="5234354" y="2917581"/>
            <a:ext cx="1531327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6" name="Line 28"/>
          <p:cNvSpPr>
            <a:spLocks noChangeShapeType="1"/>
          </p:cNvSpPr>
          <p:nvPr/>
        </p:nvSpPr>
        <p:spPr bwMode="auto">
          <a:xfrm>
            <a:off x="3345473" y="2214196"/>
            <a:ext cx="232996" cy="5862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7" name="Line 29"/>
          <p:cNvSpPr>
            <a:spLocks noChangeShapeType="1"/>
          </p:cNvSpPr>
          <p:nvPr/>
        </p:nvSpPr>
        <p:spPr bwMode="auto">
          <a:xfrm>
            <a:off x="5234354" y="2917581"/>
            <a:ext cx="1524000" cy="422031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8" name="Line 30"/>
          <p:cNvSpPr>
            <a:spLocks noChangeShapeType="1"/>
          </p:cNvSpPr>
          <p:nvPr/>
        </p:nvSpPr>
        <p:spPr bwMode="auto">
          <a:xfrm flipH="1" flipV="1">
            <a:off x="5158154" y="2866292"/>
            <a:ext cx="1600200" cy="1477108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599" name="Line 31"/>
          <p:cNvSpPr>
            <a:spLocks noChangeShapeType="1"/>
          </p:cNvSpPr>
          <p:nvPr/>
        </p:nvSpPr>
        <p:spPr bwMode="auto">
          <a:xfrm flipH="1" flipV="1">
            <a:off x="5158154" y="2214197"/>
            <a:ext cx="1524000" cy="211015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0" name="Line 32"/>
          <p:cNvSpPr>
            <a:spLocks noChangeShapeType="1"/>
          </p:cNvSpPr>
          <p:nvPr/>
        </p:nvSpPr>
        <p:spPr bwMode="auto">
          <a:xfrm flipH="1" flipV="1">
            <a:off x="5158154" y="1510812"/>
            <a:ext cx="1524000" cy="914400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1" name="Line 33"/>
          <p:cNvSpPr>
            <a:spLocks noChangeShapeType="1"/>
          </p:cNvSpPr>
          <p:nvPr/>
        </p:nvSpPr>
        <p:spPr bwMode="auto">
          <a:xfrm flipV="1">
            <a:off x="3363058" y="2987919"/>
            <a:ext cx="215411" cy="5862"/>
          </a:xfrm>
          <a:prstGeom prst="line">
            <a:avLst/>
          </a:prstGeom>
          <a:noFill/>
          <a:ln w="12700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2" name="Line 34"/>
          <p:cNvSpPr>
            <a:spLocks noChangeShapeType="1"/>
          </p:cNvSpPr>
          <p:nvPr/>
        </p:nvSpPr>
        <p:spPr bwMode="auto">
          <a:xfrm flipV="1">
            <a:off x="3176954" y="826477"/>
            <a:ext cx="0" cy="5416062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3" name="Line 35"/>
          <p:cNvSpPr>
            <a:spLocks noChangeShapeType="1"/>
          </p:cNvSpPr>
          <p:nvPr/>
        </p:nvSpPr>
        <p:spPr bwMode="auto">
          <a:xfrm flipV="1">
            <a:off x="3237036" y="2073520"/>
            <a:ext cx="341434" cy="1465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4" name="Line 36"/>
          <p:cNvSpPr>
            <a:spLocks noChangeShapeType="1"/>
          </p:cNvSpPr>
          <p:nvPr/>
        </p:nvSpPr>
        <p:spPr bwMode="auto">
          <a:xfrm>
            <a:off x="3237036" y="1510812"/>
            <a:ext cx="341434" cy="4396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05" name="Rectangle 37"/>
          <p:cNvSpPr>
            <a:spLocks noChangeArrowheads="1"/>
          </p:cNvSpPr>
          <p:nvPr/>
        </p:nvSpPr>
        <p:spPr bwMode="auto">
          <a:xfrm>
            <a:off x="6072554" y="4254012"/>
            <a:ext cx="720969" cy="186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615" tIns="0" rIns="16615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CC"/>
                </a:solidFill>
                <a:latin typeface="Arial" charset="0"/>
              </a:rPr>
              <a:t>retroazioni</a:t>
            </a:r>
          </a:p>
        </p:txBody>
      </p:sp>
      <p:sp>
        <p:nvSpPr>
          <p:cNvPr id="1389606" name="Rectangle 38"/>
          <p:cNvSpPr>
            <a:spLocks noChangeArrowheads="1"/>
          </p:cNvSpPr>
          <p:nvPr/>
        </p:nvSpPr>
        <p:spPr bwMode="auto">
          <a:xfrm>
            <a:off x="5920154" y="6153151"/>
            <a:ext cx="914400" cy="16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E5"/>
                </a:solidFill>
              </a14:hiddenFill>
            </a:ext>
          </a:extLst>
        </p:spPr>
        <p:txBody>
          <a:bodyPr lIns="16615" tIns="0" rIns="16615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CC"/>
                </a:solidFill>
                <a:latin typeface="Arial" charset="0"/>
              </a:rPr>
              <a:t>retroazioni</a:t>
            </a:r>
          </a:p>
        </p:txBody>
      </p:sp>
      <p:sp>
        <p:nvSpPr>
          <p:cNvPr id="1389607" name="AutoShape 39"/>
          <p:cNvSpPr>
            <a:spLocks noChangeArrowheads="1"/>
          </p:cNvSpPr>
          <p:nvPr/>
        </p:nvSpPr>
        <p:spPr bwMode="auto">
          <a:xfrm rot="5400000">
            <a:off x="4541228" y="2667000"/>
            <a:ext cx="2813538" cy="360485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49846" tIns="0" rIns="49846" bIns="0"/>
          <a:lstStyle/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831" i="1" dirty="0">
                <a:solidFill>
                  <a:srgbClr val="003366"/>
                </a:solidFill>
                <a:latin typeface="Arial" charset="0"/>
              </a:rPr>
              <a:t>Sistema informativo per la gestione e la valutazione</a:t>
            </a:r>
          </a:p>
        </p:txBody>
      </p:sp>
      <p:sp>
        <p:nvSpPr>
          <p:cNvPr id="1389608" name="Rectangle 40"/>
          <p:cNvSpPr>
            <a:spLocks noChangeArrowheads="1"/>
          </p:cNvSpPr>
          <p:nvPr/>
        </p:nvSpPr>
        <p:spPr bwMode="auto">
          <a:xfrm>
            <a:off x="6072554" y="2425212"/>
            <a:ext cx="722435" cy="187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6615" tIns="0" rIns="16615" bIns="0"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dirty="0">
                <a:solidFill>
                  <a:srgbClr val="0033CC"/>
                </a:solidFill>
                <a:latin typeface="Arial" charset="0"/>
              </a:rPr>
              <a:t>retroazioni</a:t>
            </a:r>
          </a:p>
        </p:txBody>
      </p:sp>
      <p:sp>
        <p:nvSpPr>
          <p:cNvPr id="1389609" name="Line 41"/>
          <p:cNvSpPr>
            <a:spLocks noChangeShapeType="1"/>
          </p:cNvSpPr>
          <p:nvPr/>
        </p:nvSpPr>
        <p:spPr bwMode="auto">
          <a:xfrm>
            <a:off x="7520354" y="1037492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0" name="Line 42"/>
          <p:cNvSpPr>
            <a:spLocks noChangeShapeType="1"/>
          </p:cNvSpPr>
          <p:nvPr/>
        </p:nvSpPr>
        <p:spPr bwMode="auto">
          <a:xfrm>
            <a:off x="7520354" y="1651489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1" name="Line 43"/>
          <p:cNvSpPr>
            <a:spLocks noChangeShapeType="1"/>
          </p:cNvSpPr>
          <p:nvPr/>
        </p:nvSpPr>
        <p:spPr bwMode="auto">
          <a:xfrm>
            <a:off x="7520354" y="2143858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2" name="Line 44"/>
          <p:cNvSpPr>
            <a:spLocks noChangeShapeType="1"/>
          </p:cNvSpPr>
          <p:nvPr/>
        </p:nvSpPr>
        <p:spPr bwMode="auto">
          <a:xfrm>
            <a:off x="7520354" y="2636227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3" name="Line 45"/>
          <p:cNvSpPr>
            <a:spLocks noChangeShapeType="1"/>
          </p:cNvSpPr>
          <p:nvPr/>
        </p:nvSpPr>
        <p:spPr bwMode="auto">
          <a:xfrm>
            <a:off x="7520354" y="2987920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4" name="Line 46"/>
          <p:cNvSpPr>
            <a:spLocks noChangeShapeType="1"/>
          </p:cNvSpPr>
          <p:nvPr/>
        </p:nvSpPr>
        <p:spPr bwMode="auto">
          <a:xfrm>
            <a:off x="7520354" y="3550627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5" name="Line 47"/>
          <p:cNvSpPr>
            <a:spLocks noChangeShapeType="1"/>
          </p:cNvSpPr>
          <p:nvPr/>
        </p:nvSpPr>
        <p:spPr bwMode="auto">
          <a:xfrm>
            <a:off x="7520354" y="4042997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6" name="Line 48"/>
          <p:cNvSpPr>
            <a:spLocks noChangeShapeType="1"/>
          </p:cNvSpPr>
          <p:nvPr/>
        </p:nvSpPr>
        <p:spPr bwMode="auto">
          <a:xfrm>
            <a:off x="7520354" y="4535366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7" name="Line 49"/>
          <p:cNvSpPr>
            <a:spLocks noChangeShapeType="1"/>
          </p:cNvSpPr>
          <p:nvPr/>
        </p:nvSpPr>
        <p:spPr bwMode="auto">
          <a:xfrm>
            <a:off x="7520354" y="4887058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8" name="Line 50"/>
          <p:cNvSpPr>
            <a:spLocks noChangeShapeType="1"/>
          </p:cNvSpPr>
          <p:nvPr/>
        </p:nvSpPr>
        <p:spPr bwMode="auto">
          <a:xfrm>
            <a:off x="7520354" y="5449766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19" name="Line 51"/>
          <p:cNvSpPr>
            <a:spLocks noChangeShapeType="1"/>
          </p:cNvSpPr>
          <p:nvPr/>
        </p:nvSpPr>
        <p:spPr bwMode="auto">
          <a:xfrm>
            <a:off x="7520354" y="5942135"/>
            <a:ext cx="0" cy="140677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0" name="Line 52"/>
          <p:cNvSpPr>
            <a:spLocks noChangeShapeType="1"/>
          </p:cNvSpPr>
          <p:nvPr/>
        </p:nvSpPr>
        <p:spPr bwMode="auto">
          <a:xfrm>
            <a:off x="4396154" y="3783623"/>
            <a:ext cx="0" cy="189035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1" name="Line 53"/>
          <p:cNvSpPr>
            <a:spLocks noChangeShapeType="1"/>
          </p:cNvSpPr>
          <p:nvPr/>
        </p:nvSpPr>
        <p:spPr bwMode="auto">
          <a:xfrm>
            <a:off x="4396154" y="3080239"/>
            <a:ext cx="0" cy="189035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2" name="Line 54"/>
          <p:cNvSpPr>
            <a:spLocks noChangeShapeType="1"/>
          </p:cNvSpPr>
          <p:nvPr/>
        </p:nvSpPr>
        <p:spPr bwMode="auto">
          <a:xfrm>
            <a:off x="4396154" y="2425213"/>
            <a:ext cx="0" cy="189034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3" name="Line 55"/>
          <p:cNvSpPr>
            <a:spLocks noChangeShapeType="1"/>
          </p:cNvSpPr>
          <p:nvPr/>
        </p:nvSpPr>
        <p:spPr bwMode="auto">
          <a:xfrm>
            <a:off x="4396154" y="4324350"/>
            <a:ext cx="0" cy="281354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4" name="Line 56"/>
          <p:cNvSpPr>
            <a:spLocks noChangeShapeType="1"/>
          </p:cNvSpPr>
          <p:nvPr/>
        </p:nvSpPr>
        <p:spPr bwMode="auto">
          <a:xfrm>
            <a:off x="3216520" y="822081"/>
            <a:ext cx="341434" cy="4396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5" name="Text Box 57"/>
          <p:cNvSpPr txBox="1">
            <a:spLocks noChangeArrowheads="1"/>
          </p:cNvSpPr>
          <p:nvPr/>
        </p:nvSpPr>
        <p:spPr bwMode="auto">
          <a:xfrm>
            <a:off x="1143000" y="263769"/>
            <a:ext cx="236220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endParaRPr lang="it-IT" altLang="it-IT" sz="2215">
              <a:latin typeface="Times New Roman" charset="0"/>
            </a:endParaRPr>
          </a:p>
        </p:txBody>
      </p:sp>
      <p:sp>
        <p:nvSpPr>
          <p:cNvPr id="1389626" name="Rectangle 58"/>
          <p:cNvSpPr>
            <a:spLocks noChangeArrowheads="1"/>
          </p:cNvSpPr>
          <p:nvPr/>
        </p:nvSpPr>
        <p:spPr bwMode="auto">
          <a:xfrm>
            <a:off x="3024554" y="404446"/>
            <a:ext cx="2667000" cy="22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831" u="sng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Processo di programmazione - controllo</a:t>
            </a:r>
            <a:r>
              <a:rPr lang="it-IT" altLang="it-IT" sz="831" u="sng">
                <a:solidFill>
                  <a:srgbClr val="003366"/>
                </a:solidFill>
                <a:latin typeface="Arial" charset="0"/>
              </a:rPr>
              <a:t> </a:t>
            </a:r>
          </a:p>
        </p:txBody>
      </p:sp>
      <p:sp>
        <p:nvSpPr>
          <p:cNvPr id="1389627" name="Rectangle 59"/>
          <p:cNvSpPr>
            <a:spLocks noChangeArrowheads="1"/>
          </p:cNvSpPr>
          <p:nvPr/>
        </p:nvSpPr>
        <p:spPr bwMode="auto">
          <a:xfrm>
            <a:off x="6248400" y="404446"/>
            <a:ext cx="2667000" cy="220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831" u="sng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Processo di valutazione</a:t>
            </a:r>
            <a:r>
              <a:rPr lang="it-IT" altLang="it-IT" sz="831" u="sng">
                <a:solidFill>
                  <a:srgbClr val="003366"/>
                </a:solidFill>
                <a:latin typeface="Arial" charset="0"/>
              </a:rPr>
              <a:t> </a:t>
            </a:r>
          </a:p>
        </p:txBody>
      </p:sp>
      <p:sp>
        <p:nvSpPr>
          <p:cNvPr id="1389628" name="Line 60"/>
          <p:cNvSpPr>
            <a:spLocks noChangeShapeType="1"/>
          </p:cNvSpPr>
          <p:nvPr/>
        </p:nvSpPr>
        <p:spPr bwMode="auto">
          <a:xfrm flipH="1">
            <a:off x="3176954" y="6312877"/>
            <a:ext cx="3541835" cy="0"/>
          </a:xfrm>
          <a:prstGeom prst="line">
            <a:avLst/>
          </a:prstGeom>
          <a:noFill/>
          <a:ln w="15875">
            <a:solidFill>
              <a:srgbClr val="0033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29" name="Line 61"/>
          <p:cNvSpPr>
            <a:spLocks noChangeShapeType="1"/>
          </p:cNvSpPr>
          <p:nvPr/>
        </p:nvSpPr>
        <p:spPr bwMode="auto">
          <a:xfrm>
            <a:off x="4396154" y="1740877"/>
            <a:ext cx="0" cy="211015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30" name="Line 62"/>
          <p:cNvSpPr>
            <a:spLocks noChangeShapeType="1"/>
          </p:cNvSpPr>
          <p:nvPr/>
        </p:nvSpPr>
        <p:spPr bwMode="auto">
          <a:xfrm>
            <a:off x="4396154" y="1107831"/>
            <a:ext cx="0" cy="281354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89631" name="Text Box 63"/>
          <p:cNvSpPr txBox="1">
            <a:spLocks noChangeArrowheads="1"/>
          </p:cNvSpPr>
          <p:nvPr/>
        </p:nvSpPr>
        <p:spPr bwMode="auto">
          <a:xfrm>
            <a:off x="0" y="685800"/>
            <a:ext cx="243840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endParaRPr lang="it-IT" altLang="it-IT" sz="2215">
              <a:latin typeface="Times New Roman" charset="0"/>
            </a:endParaRPr>
          </a:p>
        </p:txBody>
      </p:sp>
      <p:sp>
        <p:nvSpPr>
          <p:cNvPr id="1389632" name="Text Box 64"/>
          <p:cNvSpPr txBox="1">
            <a:spLocks noChangeArrowheads="1"/>
          </p:cNvSpPr>
          <p:nvPr/>
        </p:nvSpPr>
        <p:spPr bwMode="auto">
          <a:xfrm>
            <a:off x="0" y="404446"/>
            <a:ext cx="2362200" cy="151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846">
                <a:solidFill>
                  <a:srgbClr val="820000"/>
                </a:solidFill>
                <a:latin typeface="Arial" charset="0"/>
                <a:ea typeface="Times New Roman" charset="0"/>
                <a:cs typeface="Times New Roman" charset="0"/>
              </a:rPr>
              <a:t>Processo di programmazione- controllo, processo di valutazione e loro interazioni</a:t>
            </a:r>
            <a:r>
              <a:rPr lang="it-IT" altLang="it-IT" sz="1662">
                <a:solidFill>
                  <a:srgbClr val="820000"/>
                </a:solidFill>
                <a:latin typeface="Arial" charset="0"/>
                <a:ea typeface="Times New Roman" charset="0"/>
                <a:cs typeface="Times New Roman" charset="0"/>
              </a:rPr>
              <a:t> </a:t>
            </a:r>
          </a:p>
        </p:txBody>
      </p:sp>
      <p:sp>
        <p:nvSpPr>
          <p:cNvPr id="1389633" name="Line 65"/>
          <p:cNvSpPr>
            <a:spLocks noChangeShapeType="1"/>
          </p:cNvSpPr>
          <p:nvPr/>
        </p:nvSpPr>
        <p:spPr bwMode="auto">
          <a:xfrm>
            <a:off x="2362200" y="263769"/>
            <a:ext cx="0" cy="6330462"/>
          </a:xfrm>
          <a:prstGeom prst="line">
            <a:avLst/>
          </a:prstGeom>
          <a:noFill/>
          <a:ln w="38100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</p:spTree>
    <p:extLst>
      <p:ext uri="{BB962C8B-B14F-4D97-AF65-F5344CB8AC3E}">
        <p14:creationId xmlns:p14="http://schemas.microsoft.com/office/powerpoint/2010/main" val="113885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594" name="Text Box 2"/>
          <p:cNvSpPr txBox="1">
            <a:spLocks noChangeArrowheads="1"/>
          </p:cNvSpPr>
          <p:nvPr/>
        </p:nvSpPr>
        <p:spPr bwMode="auto">
          <a:xfrm>
            <a:off x="533400" y="685800"/>
            <a:ext cx="8229600" cy="433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spcAft>
                <a:spcPct val="0"/>
              </a:spcAft>
            </a:pPr>
            <a:endParaRPr lang="it-IT" altLang="it-IT" sz="2215">
              <a:latin typeface="Times New Roman" charset="0"/>
            </a:endParaRPr>
          </a:p>
        </p:txBody>
      </p:sp>
      <p:sp>
        <p:nvSpPr>
          <p:cNvPr id="1390595" name="Rectangle 3"/>
          <p:cNvSpPr>
            <a:spLocks noChangeArrowheads="1"/>
          </p:cNvSpPr>
          <p:nvPr/>
        </p:nvSpPr>
        <p:spPr bwMode="auto">
          <a:xfrm>
            <a:off x="0" y="404447"/>
            <a:ext cx="2286000" cy="1484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  <a:spcAft>
                <a:spcPct val="0"/>
              </a:spcAft>
            </a:pPr>
            <a:r>
              <a:rPr lang="it-IT" altLang="it-IT" sz="1846">
                <a:solidFill>
                  <a:srgbClr val="820000"/>
                </a:solidFill>
                <a:latin typeface="Arial" charset="0"/>
                <a:ea typeface="Times New Roman" charset="0"/>
                <a:cs typeface="Times New Roman" charset="0"/>
              </a:rPr>
              <a:t>Schema semplificato della valutazione di una politica di intervento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endParaRPr lang="it-IT" altLang="it-IT" sz="1662">
              <a:solidFill>
                <a:srgbClr val="003366"/>
              </a:solidFill>
              <a:latin typeface="Arial" charset="0"/>
            </a:endParaRPr>
          </a:p>
        </p:txBody>
      </p:sp>
      <p:sp>
        <p:nvSpPr>
          <p:cNvPr id="1390596" name="Line 4"/>
          <p:cNvSpPr>
            <a:spLocks noChangeShapeType="1"/>
          </p:cNvSpPr>
          <p:nvPr/>
        </p:nvSpPr>
        <p:spPr bwMode="auto">
          <a:xfrm>
            <a:off x="2286000" y="263769"/>
            <a:ext cx="0" cy="6330462"/>
          </a:xfrm>
          <a:prstGeom prst="line">
            <a:avLst/>
          </a:prstGeom>
          <a:noFill/>
          <a:ln w="50800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597" name="Oval 5"/>
          <p:cNvSpPr>
            <a:spLocks noChangeArrowheads="1"/>
          </p:cNvSpPr>
          <p:nvPr/>
        </p:nvSpPr>
        <p:spPr bwMode="auto">
          <a:xfrm>
            <a:off x="5646127" y="756138"/>
            <a:ext cx="907073" cy="558312"/>
          </a:xfrm>
          <a:prstGeom prst="ellipse">
            <a:avLst/>
          </a:prstGeom>
          <a:solidFill>
            <a:srgbClr val="E1FFFB"/>
          </a:solidFill>
          <a:ln w="158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Schema realtà</a:t>
            </a:r>
          </a:p>
        </p:txBody>
      </p:sp>
      <p:sp>
        <p:nvSpPr>
          <p:cNvPr id="1390598" name="Oval 6"/>
          <p:cNvSpPr>
            <a:spLocks noChangeArrowheads="1"/>
          </p:cNvSpPr>
          <p:nvPr/>
        </p:nvSpPr>
        <p:spPr bwMode="auto">
          <a:xfrm>
            <a:off x="7162800" y="615462"/>
            <a:ext cx="1219200" cy="698989"/>
          </a:xfrm>
          <a:prstGeom prst="ellipse">
            <a:avLst/>
          </a:prstGeom>
          <a:solidFill>
            <a:srgbClr val="E1FFFB"/>
          </a:solidFill>
          <a:ln w="158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it-IT" altLang="it-IT" sz="923">
              <a:solidFill>
                <a:srgbClr val="003366"/>
              </a:solidFill>
              <a:latin typeface="Arial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6600"/>
                </a:solidFill>
                <a:latin typeface="Arial" charset="0"/>
                <a:ea typeface="Times New Roman" charset="0"/>
                <a:cs typeface="Times New Roman" charset="0"/>
              </a:rPr>
              <a:t>CONTESTO</a:t>
            </a:r>
            <a:r>
              <a:rPr lang="it-IT" altLang="it-IT" sz="923">
                <a:solidFill>
                  <a:srgbClr val="006600"/>
                </a:solidFill>
                <a:latin typeface="Arial" charset="0"/>
              </a:rPr>
              <a:t> </a:t>
            </a:r>
          </a:p>
        </p:txBody>
      </p:sp>
      <p:sp>
        <p:nvSpPr>
          <p:cNvPr id="1390599" name="Line 7"/>
          <p:cNvSpPr>
            <a:spLocks noChangeShapeType="1"/>
          </p:cNvSpPr>
          <p:nvPr/>
        </p:nvSpPr>
        <p:spPr bwMode="auto">
          <a:xfrm flipH="1">
            <a:off x="4648200" y="1037492"/>
            <a:ext cx="9906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00" name="Text Box 8"/>
          <p:cNvSpPr txBox="1">
            <a:spLocks noChangeArrowheads="1"/>
          </p:cNvSpPr>
          <p:nvPr/>
        </p:nvSpPr>
        <p:spPr bwMode="auto">
          <a:xfrm>
            <a:off x="2819400" y="896815"/>
            <a:ext cx="1828800" cy="281354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1662">
                <a:solidFill>
                  <a:srgbClr val="006600"/>
                </a:solidFill>
                <a:latin typeface="Arial" charset="0"/>
              </a:rPr>
              <a:t>PROBLEMA</a:t>
            </a:r>
          </a:p>
        </p:txBody>
      </p:sp>
      <p:sp>
        <p:nvSpPr>
          <p:cNvPr id="1390601" name="Text Box 9"/>
          <p:cNvSpPr txBox="1">
            <a:spLocks noChangeArrowheads="1"/>
          </p:cNvSpPr>
          <p:nvPr/>
        </p:nvSpPr>
        <p:spPr bwMode="auto">
          <a:xfrm>
            <a:off x="2819400" y="1389185"/>
            <a:ext cx="1828800" cy="351692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Disegno dell’intervento </a:t>
            </a:r>
          </a:p>
        </p:txBody>
      </p:sp>
      <p:sp>
        <p:nvSpPr>
          <p:cNvPr id="1390602" name="Text Box 10"/>
          <p:cNvSpPr txBox="1">
            <a:spLocks noChangeArrowheads="1"/>
          </p:cNvSpPr>
          <p:nvPr/>
        </p:nvSpPr>
        <p:spPr bwMode="auto">
          <a:xfrm>
            <a:off x="3490547" y="2697773"/>
            <a:ext cx="319454" cy="2278673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1108">
                <a:solidFill>
                  <a:srgbClr val="006600"/>
                </a:solidFill>
                <a:latin typeface="Arial" charset="0"/>
              </a:rPr>
              <a:t>APPRENDIMENTO</a:t>
            </a:r>
          </a:p>
        </p:txBody>
      </p:sp>
      <p:sp>
        <p:nvSpPr>
          <p:cNvPr id="1390603" name="Text Box 11"/>
          <p:cNvSpPr txBox="1">
            <a:spLocks noChangeArrowheads="1"/>
          </p:cNvSpPr>
          <p:nvPr/>
        </p:nvSpPr>
        <p:spPr bwMode="auto">
          <a:xfrm>
            <a:off x="8572500" y="2808408"/>
            <a:ext cx="342900" cy="2366597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1108" dirty="0" smtClean="0">
                <a:solidFill>
                  <a:srgbClr val="006600"/>
                </a:solidFill>
                <a:latin typeface="Arial" charset="0"/>
              </a:rPr>
              <a:t>APPREND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1108" dirty="0" smtClean="0">
                <a:solidFill>
                  <a:srgbClr val="006600"/>
                </a:solidFill>
                <a:latin typeface="Arial" charset="0"/>
              </a:rPr>
              <a:t>I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it-IT" altLang="it-IT" sz="1108" dirty="0" smtClean="0">
                <a:solidFill>
                  <a:srgbClr val="006600"/>
                </a:solidFill>
                <a:latin typeface="Arial" charset="0"/>
              </a:rPr>
              <a:t>MENTO</a:t>
            </a:r>
            <a:endParaRPr lang="it-IT" altLang="it-IT" sz="1108" dirty="0">
              <a:solidFill>
                <a:srgbClr val="006600"/>
              </a:solidFill>
              <a:latin typeface="Arial" charset="0"/>
            </a:endParaRPr>
          </a:p>
        </p:txBody>
      </p:sp>
      <p:sp>
        <p:nvSpPr>
          <p:cNvPr id="1390604" name="Text Box 12"/>
          <p:cNvSpPr txBox="1">
            <a:spLocks noChangeArrowheads="1"/>
          </p:cNvSpPr>
          <p:nvPr/>
        </p:nvSpPr>
        <p:spPr bwMode="auto">
          <a:xfrm>
            <a:off x="5486400" y="1740877"/>
            <a:ext cx="1371600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Simulazione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Delle azioni </a:t>
            </a:r>
          </a:p>
        </p:txBody>
      </p:sp>
      <p:sp>
        <p:nvSpPr>
          <p:cNvPr id="1390605" name="Text Box 13"/>
          <p:cNvSpPr txBox="1">
            <a:spLocks noChangeArrowheads="1"/>
          </p:cNvSpPr>
          <p:nvPr/>
        </p:nvSpPr>
        <p:spPr bwMode="auto">
          <a:xfrm>
            <a:off x="5486400" y="2233246"/>
            <a:ext cx="1371600" cy="35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CC"/>
                </a:solidFill>
                <a:latin typeface="Arial" charset="0"/>
                <a:ea typeface="Times New Roman" charset="0"/>
                <a:cs typeface="Times New Roman" charset="0"/>
              </a:rPr>
              <a:t>Possibili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CC"/>
                </a:solidFill>
                <a:latin typeface="Arial" charset="0"/>
                <a:ea typeface="Times New Roman" charset="0"/>
                <a:cs typeface="Times New Roman" charset="0"/>
              </a:rPr>
              <a:t>conseguenze</a:t>
            </a:r>
            <a:r>
              <a:rPr lang="it-IT" altLang="it-IT" sz="923">
                <a:solidFill>
                  <a:srgbClr val="0033CC"/>
                </a:solidFill>
                <a:latin typeface="Arial" charset="0"/>
              </a:rPr>
              <a:t> </a:t>
            </a:r>
          </a:p>
        </p:txBody>
      </p:sp>
      <p:sp>
        <p:nvSpPr>
          <p:cNvPr id="1390606" name="Text Box 14"/>
          <p:cNvSpPr txBox="1">
            <a:spLocks noChangeArrowheads="1"/>
          </p:cNvSpPr>
          <p:nvPr/>
        </p:nvSpPr>
        <p:spPr bwMode="auto">
          <a:xfrm>
            <a:off x="5486400" y="2725615"/>
            <a:ext cx="1371600" cy="28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Scelta fra azioni</a:t>
            </a: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Alternative </a:t>
            </a: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 </a:t>
            </a:r>
          </a:p>
        </p:txBody>
      </p:sp>
      <p:sp>
        <p:nvSpPr>
          <p:cNvPr id="1390607" name="Text Box 15"/>
          <p:cNvSpPr txBox="1">
            <a:spLocks noChangeArrowheads="1"/>
          </p:cNvSpPr>
          <p:nvPr/>
        </p:nvSpPr>
        <p:spPr bwMode="auto">
          <a:xfrm>
            <a:off x="5486400" y="3217985"/>
            <a:ext cx="1371600" cy="49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Implementazione dell’azione </a:t>
            </a:r>
            <a:r>
              <a:rPr lang="it-IT" altLang="it-IT" sz="831">
                <a:solidFill>
                  <a:srgbClr val="0033CC"/>
                </a:solidFill>
                <a:latin typeface="Arial" charset="0"/>
                <a:ea typeface="Times New Roman" charset="0"/>
                <a:cs typeface="Times New Roman" charset="0"/>
              </a:rPr>
              <a:t>(risorse e caratteristiche input)</a:t>
            </a: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 </a:t>
            </a:r>
            <a:r>
              <a:rPr lang="it-IT" altLang="it-IT" sz="831">
                <a:solidFill>
                  <a:srgbClr val="003366"/>
                </a:solidFill>
                <a:latin typeface="Arial" charset="0"/>
              </a:rPr>
              <a:t> </a:t>
            </a:r>
          </a:p>
        </p:txBody>
      </p:sp>
      <p:sp>
        <p:nvSpPr>
          <p:cNvPr id="1390608" name="Text Box 16"/>
          <p:cNvSpPr txBox="1">
            <a:spLocks noChangeArrowheads="1"/>
          </p:cNvSpPr>
          <p:nvPr/>
        </p:nvSpPr>
        <p:spPr bwMode="auto">
          <a:xfrm>
            <a:off x="5486400" y="3851031"/>
            <a:ext cx="1371600" cy="562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Realizzazione dell’azione </a:t>
            </a:r>
            <a:r>
              <a:rPr lang="it-IT" altLang="it-IT" sz="831">
                <a:solidFill>
                  <a:srgbClr val="0033CC"/>
                </a:solidFill>
                <a:latin typeface="Arial" charset="0"/>
                <a:ea typeface="Times New Roman" charset="0"/>
                <a:cs typeface="Times New Roman" charset="0"/>
              </a:rPr>
              <a:t>(caratteristiche di processo)</a:t>
            </a: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  </a:t>
            </a:r>
          </a:p>
        </p:txBody>
      </p:sp>
      <p:sp>
        <p:nvSpPr>
          <p:cNvPr id="1390609" name="Text Box 17"/>
          <p:cNvSpPr txBox="1">
            <a:spLocks noChangeArrowheads="1"/>
          </p:cNvSpPr>
          <p:nvPr/>
        </p:nvSpPr>
        <p:spPr bwMode="auto">
          <a:xfrm>
            <a:off x="5486400" y="5187461"/>
            <a:ext cx="1447800" cy="422031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Informazioni sui risultati</a:t>
            </a:r>
          </a:p>
        </p:txBody>
      </p:sp>
      <p:sp>
        <p:nvSpPr>
          <p:cNvPr id="1390610" name="Line 18"/>
          <p:cNvSpPr>
            <a:spLocks noChangeShapeType="1"/>
          </p:cNvSpPr>
          <p:nvPr/>
        </p:nvSpPr>
        <p:spPr bwMode="auto">
          <a:xfrm flipV="1">
            <a:off x="3657600" y="1740877"/>
            <a:ext cx="0" cy="956896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1" name="Line 19"/>
          <p:cNvSpPr>
            <a:spLocks noChangeShapeType="1"/>
          </p:cNvSpPr>
          <p:nvPr/>
        </p:nvSpPr>
        <p:spPr bwMode="auto">
          <a:xfrm>
            <a:off x="3657600" y="4976446"/>
            <a:ext cx="0" cy="422031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2" name="Line 20"/>
          <p:cNvSpPr>
            <a:spLocks noChangeShapeType="1"/>
          </p:cNvSpPr>
          <p:nvPr/>
        </p:nvSpPr>
        <p:spPr bwMode="auto">
          <a:xfrm flipH="1">
            <a:off x="4648200" y="1178169"/>
            <a:ext cx="1066800" cy="21101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3" name="Line 21"/>
          <p:cNvSpPr>
            <a:spLocks noChangeShapeType="1"/>
          </p:cNvSpPr>
          <p:nvPr/>
        </p:nvSpPr>
        <p:spPr bwMode="auto">
          <a:xfrm>
            <a:off x="4648200" y="1529862"/>
            <a:ext cx="15240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4" name="Line 22"/>
          <p:cNvSpPr>
            <a:spLocks noChangeShapeType="1"/>
          </p:cNvSpPr>
          <p:nvPr/>
        </p:nvSpPr>
        <p:spPr bwMode="auto">
          <a:xfrm>
            <a:off x="6172200" y="1529862"/>
            <a:ext cx="0" cy="21101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5" name="Line 23"/>
          <p:cNvSpPr>
            <a:spLocks noChangeShapeType="1"/>
          </p:cNvSpPr>
          <p:nvPr/>
        </p:nvSpPr>
        <p:spPr bwMode="auto">
          <a:xfrm>
            <a:off x="6400800" y="1248508"/>
            <a:ext cx="0" cy="492369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6" name="Line 24"/>
          <p:cNvSpPr>
            <a:spLocks noChangeShapeType="1"/>
          </p:cNvSpPr>
          <p:nvPr/>
        </p:nvSpPr>
        <p:spPr bwMode="auto">
          <a:xfrm>
            <a:off x="7620000" y="1318846"/>
            <a:ext cx="0" cy="281354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7" name="Text Box 25"/>
          <p:cNvSpPr txBox="1">
            <a:spLocks noChangeArrowheads="1"/>
          </p:cNvSpPr>
          <p:nvPr/>
        </p:nvSpPr>
        <p:spPr bwMode="auto">
          <a:xfrm>
            <a:off x="7391400" y="1600200"/>
            <a:ext cx="1371600" cy="492369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 i="1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rPr>
              <a:t>sistema informativo</a:t>
            </a:r>
            <a:r>
              <a:rPr lang="it-IT" altLang="it-IT" sz="831">
                <a:solidFill>
                  <a:srgbClr val="00336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it-IT" altLang="it-IT" sz="831">
                <a:solidFill>
                  <a:srgbClr val="0033CC"/>
                </a:solidFill>
                <a:latin typeface="Arial" charset="0"/>
                <a:ea typeface="Arial" charset="0"/>
                <a:cs typeface="Arial" charset="0"/>
              </a:rPr>
              <a:t>per la simulazione e valutazione</a:t>
            </a:r>
            <a:endParaRPr lang="it-IT" altLang="it-IT" sz="831">
              <a:solidFill>
                <a:srgbClr val="0033CC"/>
              </a:solidFill>
              <a:latin typeface="Arial" charset="0"/>
              <a:ea typeface="Times New Roman" charset="0"/>
              <a:cs typeface="Times New Roman" charset="0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endParaRPr lang="it-IT" altLang="it-IT" sz="831">
              <a:solidFill>
                <a:srgbClr val="0033CC"/>
              </a:solidFill>
              <a:latin typeface="Arial" charset="0"/>
            </a:endParaRPr>
          </a:p>
        </p:txBody>
      </p:sp>
      <p:sp>
        <p:nvSpPr>
          <p:cNvPr id="1390618" name="Line 26"/>
          <p:cNvSpPr>
            <a:spLocks noChangeShapeType="1"/>
          </p:cNvSpPr>
          <p:nvPr/>
        </p:nvSpPr>
        <p:spPr bwMode="auto">
          <a:xfrm flipH="1" flipV="1">
            <a:off x="8762999" y="2092567"/>
            <a:ext cx="1" cy="71437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19" name="Oval 27"/>
          <p:cNvSpPr>
            <a:spLocks noChangeArrowheads="1"/>
          </p:cNvSpPr>
          <p:nvPr/>
        </p:nvSpPr>
        <p:spPr bwMode="auto">
          <a:xfrm>
            <a:off x="7315200" y="2303585"/>
            <a:ext cx="1143000" cy="422031"/>
          </a:xfrm>
          <a:prstGeom prst="ellipse">
            <a:avLst/>
          </a:prstGeom>
          <a:solidFill>
            <a:srgbClr val="E5FFE5"/>
          </a:solidFill>
          <a:ln w="158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831" i="1">
                <a:solidFill>
                  <a:srgbClr val="A71101"/>
                </a:solidFill>
                <a:latin typeface="Arial" charset="0"/>
              </a:rPr>
              <a:t>Valutazione</a:t>
            </a:r>
          </a:p>
        </p:txBody>
      </p:sp>
      <p:sp>
        <p:nvSpPr>
          <p:cNvPr id="1390620" name="Line 28"/>
          <p:cNvSpPr>
            <a:spLocks noChangeShapeType="1"/>
          </p:cNvSpPr>
          <p:nvPr/>
        </p:nvSpPr>
        <p:spPr bwMode="auto">
          <a:xfrm flipH="1">
            <a:off x="6858000" y="1881554"/>
            <a:ext cx="5334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1" name="Line 29"/>
          <p:cNvSpPr>
            <a:spLocks noChangeShapeType="1"/>
          </p:cNvSpPr>
          <p:nvPr/>
        </p:nvSpPr>
        <p:spPr bwMode="auto">
          <a:xfrm flipH="1">
            <a:off x="6781800" y="2444262"/>
            <a:ext cx="5334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2" name="Line 30"/>
          <p:cNvSpPr>
            <a:spLocks noChangeShapeType="1"/>
          </p:cNvSpPr>
          <p:nvPr/>
        </p:nvSpPr>
        <p:spPr bwMode="auto">
          <a:xfrm flipH="1">
            <a:off x="6781800" y="2655277"/>
            <a:ext cx="609600" cy="140677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3" name="Oval 31"/>
          <p:cNvSpPr>
            <a:spLocks noChangeArrowheads="1"/>
          </p:cNvSpPr>
          <p:nvPr/>
        </p:nvSpPr>
        <p:spPr bwMode="auto">
          <a:xfrm>
            <a:off x="7315200" y="3147646"/>
            <a:ext cx="1143000" cy="422031"/>
          </a:xfrm>
          <a:prstGeom prst="ellipse">
            <a:avLst/>
          </a:prstGeom>
          <a:solidFill>
            <a:srgbClr val="E5FFE5"/>
          </a:solidFill>
          <a:ln w="158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831" i="1">
                <a:solidFill>
                  <a:srgbClr val="A71101"/>
                </a:solidFill>
                <a:latin typeface="Arial" charset="0"/>
              </a:rPr>
              <a:t>Valutazione</a:t>
            </a:r>
          </a:p>
        </p:txBody>
      </p:sp>
      <p:sp>
        <p:nvSpPr>
          <p:cNvPr id="1390624" name="Line 32"/>
          <p:cNvSpPr>
            <a:spLocks noChangeShapeType="1"/>
          </p:cNvSpPr>
          <p:nvPr/>
        </p:nvSpPr>
        <p:spPr bwMode="auto">
          <a:xfrm flipH="1">
            <a:off x="6781800" y="3358662"/>
            <a:ext cx="539262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5" name="Line 33"/>
          <p:cNvSpPr>
            <a:spLocks noChangeShapeType="1"/>
          </p:cNvSpPr>
          <p:nvPr/>
        </p:nvSpPr>
        <p:spPr bwMode="auto">
          <a:xfrm flipH="1" flipV="1">
            <a:off x="4419600" y="1740877"/>
            <a:ext cx="1295400" cy="562708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6" name="Line 34"/>
          <p:cNvSpPr>
            <a:spLocks noChangeShapeType="1"/>
          </p:cNvSpPr>
          <p:nvPr/>
        </p:nvSpPr>
        <p:spPr bwMode="auto">
          <a:xfrm>
            <a:off x="4038600" y="1740877"/>
            <a:ext cx="1676400" cy="1055077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7" name="Oval 35"/>
          <p:cNvSpPr>
            <a:spLocks noChangeArrowheads="1"/>
          </p:cNvSpPr>
          <p:nvPr/>
        </p:nvSpPr>
        <p:spPr bwMode="auto">
          <a:xfrm>
            <a:off x="7315200" y="3780692"/>
            <a:ext cx="1143000" cy="422031"/>
          </a:xfrm>
          <a:prstGeom prst="ellipse">
            <a:avLst/>
          </a:prstGeom>
          <a:solidFill>
            <a:srgbClr val="E5FFE5"/>
          </a:solidFill>
          <a:ln w="15875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831" i="1">
                <a:solidFill>
                  <a:srgbClr val="A71101"/>
                </a:solidFill>
                <a:latin typeface="Arial" charset="0"/>
              </a:rPr>
              <a:t>Valutazione</a:t>
            </a:r>
          </a:p>
        </p:txBody>
      </p:sp>
      <p:sp>
        <p:nvSpPr>
          <p:cNvPr id="1390628" name="Line 36"/>
          <p:cNvSpPr>
            <a:spLocks noChangeShapeType="1"/>
          </p:cNvSpPr>
          <p:nvPr/>
        </p:nvSpPr>
        <p:spPr bwMode="auto">
          <a:xfrm flipH="1">
            <a:off x="6775938" y="3991708"/>
            <a:ext cx="539262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29" name="Text Box 37"/>
          <p:cNvSpPr txBox="1">
            <a:spLocks noChangeArrowheads="1"/>
          </p:cNvSpPr>
          <p:nvPr/>
        </p:nvSpPr>
        <p:spPr bwMode="auto">
          <a:xfrm>
            <a:off x="5486400" y="4554416"/>
            <a:ext cx="1371600" cy="49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1FFFB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3366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it-IT" altLang="it-IT" sz="831">
                <a:solidFill>
                  <a:srgbClr val="003366"/>
                </a:solidFill>
                <a:latin typeface="Arial" charset="0"/>
                <a:ea typeface="Times New Roman" charset="0"/>
                <a:cs typeface="Times New Roman" charset="0"/>
              </a:rPr>
              <a:t>Risultati </a:t>
            </a:r>
            <a:r>
              <a:rPr lang="it-IT" altLang="it-IT" sz="831">
                <a:solidFill>
                  <a:srgbClr val="0033CC"/>
                </a:solidFill>
                <a:latin typeface="Arial" charset="0"/>
                <a:ea typeface="Times New Roman" charset="0"/>
                <a:cs typeface="Times New Roman" charset="0"/>
              </a:rPr>
              <a:t>conseguiti (Output, Outcome Impatto)</a:t>
            </a:r>
          </a:p>
        </p:txBody>
      </p:sp>
      <p:sp>
        <p:nvSpPr>
          <p:cNvPr id="1390630" name="Line 38"/>
          <p:cNvSpPr>
            <a:spLocks noChangeShapeType="1"/>
          </p:cNvSpPr>
          <p:nvPr/>
        </p:nvSpPr>
        <p:spPr bwMode="auto">
          <a:xfrm>
            <a:off x="6172200" y="2092569"/>
            <a:ext cx="0" cy="165589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1" name="Oval 39"/>
          <p:cNvSpPr>
            <a:spLocks noChangeArrowheads="1"/>
          </p:cNvSpPr>
          <p:nvPr/>
        </p:nvSpPr>
        <p:spPr bwMode="auto">
          <a:xfrm>
            <a:off x="7315200" y="4624754"/>
            <a:ext cx="1143000" cy="422031"/>
          </a:xfrm>
          <a:prstGeom prst="ellipse">
            <a:avLst/>
          </a:prstGeom>
          <a:solidFill>
            <a:srgbClr val="E5FFE5"/>
          </a:solidFill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831" i="1">
                <a:solidFill>
                  <a:srgbClr val="A71101"/>
                </a:solidFill>
                <a:latin typeface="Arial" charset="0"/>
              </a:rPr>
              <a:t>Valutazione</a:t>
            </a:r>
          </a:p>
        </p:txBody>
      </p:sp>
      <p:sp>
        <p:nvSpPr>
          <p:cNvPr id="1390632" name="Line 40"/>
          <p:cNvSpPr>
            <a:spLocks noChangeShapeType="1"/>
          </p:cNvSpPr>
          <p:nvPr/>
        </p:nvSpPr>
        <p:spPr bwMode="auto">
          <a:xfrm flipH="1" flipV="1">
            <a:off x="6781800" y="4624754"/>
            <a:ext cx="533400" cy="21101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3" name="Line 41"/>
          <p:cNvSpPr>
            <a:spLocks noChangeShapeType="1"/>
          </p:cNvSpPr>
          <p:nvPr/>
        </p:nvSpPr>
        <p:spPr bwMode="auto">
          <a:xfrm flipH="1">
            <a:off x="6934200" y="4976446"/>
            <a:ext cx="533400" cy="281354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4" name="Line 42"/>
          <p:cNvSpPr>
            <a:spLocks noChangeShapeType="1"/>
          </p:cNvSpPr>
          <p:nvPr/>
        </p:nvSpPr>
        <p:spPr bwMode="auto">
          <a:xfrm>
            <a:off x="7162800" y="5398477"/>
            <a:ext cx="16002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5" name="Line 43"/>
          <p:cNvSpPr>
            <a:spLocks noChangeShapeType="1"/>
          </p:cNvSpPr>
          <p:nvPr/>
        </p:nvSpPr>
        <p:spPr bwMode="auto">
          <a:xfrm>
            <a:off x="8763000" y="5175005"/>
            <a:ext cx="0" cy="224938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6" name="Line 44"/>
          <p:cNvSpPr>
            <a:spLocks noChangeShapeType="1"/>
          </p:cNvSpPr>
          <p:nvPr/>
        </p:nvSpPr>
        <p:spPr bwMode="auto">
          <a:xfrm>
            <a:off x="3657600" y="5398477"/>
            <a:ext cx="16002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7" name="Line 45"/>
          <p:cNvSpPr>
            <a:spLocks noChangeShapeType="1"/>
          </p:cNvSpPr>
          <p:nvPr/>
        </p:nvSpPr>
        <p:spPr bwMode="auto">
          <a:xfrm>
            <a:off x="6172200" y="5609493"/>
            <a:ext cx="0" cy="21101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8" name="Line 46"/>
          <p:cNvSpPr>
            <a:spLocks noChangeShapeType="1"/>
          </p:cNvSpPr>
          <p:nvPr/>
        </p:nvSpPr>
        <p:spPr bwMode="auto">
          <a:xfrm>
            <a:off x="4343400" y="5820508"/>
            <a:ext cx="18288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39" name="Text Box 47"/>
          <p:cNvSpPr txBox="1">
            <a:spLocks noChangeArrowheads="1"/>
          </p:cNvSpPr>
          <p:nvPr/>
        </p:nvSpPr>
        <p:spPr bwMode="auto">
          <a:xfrm>
            <a:off x="3200400" y="5609492"/>
            <a:ext cx="1143000" cy="422031"/>
          </a:xfrm>
          <a:prstGeom prst="rect">
            <a:avLst/>
          </a:prstGeom>
          <a:solidFill>
            <a:srgbClr val="E1FFFB"/>
          </a:solidFill>
          <a:ln w="15875">
            <a:solidFill>
              <a:srgbClr val="003366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923">
                <a:solidFill>
                  <a:srgbClr val="003366"/>
                </a:solidFill>
                <a:latin typeface="Arial" charset="0"/>
              </a:rPr>
              <a:t>Controllo sociale</a:t>
            </a:r>
          </a:p>
        </p:txBody>
      </p:sp>
      <p:sp>
        <p:nvSpPr>
          <p:cNvPr id="1390640" name="Line 48"/>
          <p:cNvSpPr>
            <a:spLocks noChangeShapeType="1"/>
          </p:cNvSpPr>
          <p:nvPr/>
        </p:nvSpPr>
        <p:spPr bwMode="auto">
          <a:xfrm>
            <a:off x="2590800" y="5820508"/>
            <a:ext cx="6096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1" name="Line 49"/>
          <p:cNvSpPr>
            <a:spLocks noChangeShapeType="1"/>
          </p:cNvSpPr>
          <p:nvPr/>
        </p:nvSpPr>
        <p:spPr bwMode="auto">
          <a:xfrm>
            <a:off x="2590800" y="1529862"/>
            <a:ext cx="0" cy="4290646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2" name="Line 50"/>
          <p:cNvSpPr>
            <a:spLocks noChangeShapeType="1"/>
          </p:cNvSpPr>
          <p:nvPr/>
        </p:nvSpPr>
        <p:spPr bwMode="auto">
          <a:xfrm>
            <a:off x="2590800" y="1529862"/>
            <a:ext cx="2286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3" name="Line 51"/>
          <p:cNvSpPr>
            <a:spLocks noChangeShapeType="1"/>
          </p:cNvSpPr>
          <p:nvPr/>
        </p:nvSpPr>
        <p:spPr bwMode="auto">
          <a:xfrm>
            <a:off x="7924800" y="2092569"/>
            <a:ext cx="0" cy="211015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4" name="Line 52"/>
          <p:cNvSpPr>
            <a:spLocks noChangeShapeType="1"/>
          </p:cNvSpPr>
          <p:nvPr/>
        </p:nvSpPr>
        <p:spPr bwMode="auto">
          <a:xfrm>
            <a:off x="6172200" y="2584938"/>
            <a:ext cx="0" cy="165589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5" name="Line 53"/>
          <p:cNvSpPr>
            <a:spLocks noChangeShapeType="1"/>
          </p:cNvSpPr>
          <p:nvPr/>
        </p:nvSpPr>
        <p:spPr bwMode="auto">
          <a:xfrm>
            <a:off x="6172200" y="3052397"/>
            <a:ext cx="0" cy="165588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6" name="Line 54"/>
          <p:cNvSpPr>
            <a:spLocks noChangeShapeType="1"/>
          </p:cNvSpPr>
          <p:nvPr/>
        </p:nvSpPr>
        <p:spPr bwMode="auto">
          <a:xfrm>
            <a:off x="6172200" y="3685443"/>
            <a:ext cx="0" cy="165588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7" name="Line 55"/>
          <p:cNvSpPr>
            <a:spLocks noChangeShapeType="1"/>
          </p:cNvSpPr>
          <p:nvPr/>
        </p:nvSpPr>
        <p:spPr bwMode="auto">
          <a:xfrm>
            <a:off x="6172200" y="4413738"/>
            <a:ext cx="0" cy="165589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8" name="Line 56"/>
          <p:cNvSpPr>
            <a:spLocks noChangeShapeType="1"/>
          </p:cNvSpPr>
          <p:nvPr/>
        </p:nvSpPr>
        <p:spPr bwMode="auto">
          <a:xfrm>
            <a:off x="6172200" y="5021874"/>
            <a:ext cx="0" cy="165588"/>
          </a:xfrm>
          <a:prstGeom prst="line">
            <a:avLst/>
          </a:prstGeom>
          <a:noFill/>
          <a:ln w="12700">
            <a:solidFill>
              <a:srgbClr val="003366"/>
            </a:solidFill>
            <a:round/>
            <a:headEnd/>
            <a:tailEnd type="triangle" w="sm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49" name="Line 57"/>
          <p:cNvSpPr>
            <a:spLocks noChangeShapeType="1"/>
          </p:cNvSpPr>
          <p:nvPr/>
        </p:nvSpPr>
        <p:spPr bwMode="auto">
          <a:xfrm flipV="1">
            <a:off x="6553200" y="1037493"/>
            <a:ext cx="611066" cy="70338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50" name="Line 58"/>
          <p:cNvSpPr>
            <a:spLocks noChangeShapeType="1"/>
          </p:cNvSpPr>
          <p:nvPr/>
        </p:nvSpPr>
        <p:spPr bwMode="auto">
          <a:xfrm flipV="1">
            <a:off x="6553200" y="967154"/>
            <a:ext cx="609600" cy="0"/>
          </a:xfrm>
          <a:prstGeom prst="line">
            <a:avLst/>
          </a:prstGeom>
          <a:noFill/>
          <a:ln w="15875">
            <a:solidFill>
              <a:srgbClr val="00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51" name="Line 59"/>
          <p:cNvSpPr>
            <a:spLocks noChangeShapeType="1"/>
          </p:cNvSpPr>
          <p:nvPr/>
        </p:nvSpPr>
        <p:spPr bwMode="auto">
          <a:xfrm>
            <a:off x="6934200" y="5398477"/>
            <a:ext cx="2286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  <p:sp>
        <p:nvSpPr>
          <p:cNvPr id="1390652" name="Line 60"/>
          <p:cNvSpPr>
            <a:spLocks noChangeShapeType="1"/>
          </p:cNvSpPr>
          <p:nvPr/>
        </p:nvSpPr>
        <p:spPr bwMode="auto">
          <a:xfrm>
            <a:off x="5257800" y="5398477"/>
            <a:ext cx="228600" cy="0"/>
          </a:xfrm>
          <a:prstGeom prst="line">
            <a:avLst/>
          </a:prstGeom>
          <a:noFill/>
          <a:ln w="9525">
            <a:solidFill>
              <a:srgbClr val="003366"/>
            </a:solidFill>
            <a:round/>
            <a:headEnd type="arrow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sz="1662"/>
          </a:p>
        </p:txBody>
      </p:sp>
    </p:spTree>
    <p:extLst>
      <p:ext uri="{BB962C8B-B14F-4D97-AF65-F5344CB8AC3E}">
        <p14:creationId xmlns:p14="http://schemas.microsoft.com/office/powerpoint/2010/main" val="155989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/>
    </mc:Choice>
    <mc:Fallback xmlns="">
      <p:transition spd="slow" advTm="1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impariamo dall’esperienza!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/>
          </a:bodyPr>
          <a:lstStyle/>
          <a:p>
            <a:r>
              <a:rPr lang="it-IT" sz="1800" dirty="0" smtClean="0"/>
              <a:t>Si vuole davvero </a:t>
            </a:r>
            <a:r>
              <a:rPr lang="it-IT" sz="1800" b="1" dirty="0" smtClean="0">
                <a:solidFill>
                  <a:srgbClr val="FFC000"/>
                </a:solidFill>
              </a:rPr>
              <a:t>Valutare</a:t>
            </a:r>
            <a:r>
              <a:rPr lang="it-IT" sz="1800" dirty="0" smtClean="0"/>
              <a:t> le politiche di intervento o basta “monitorare” la performance?</a:t>
            </a:r>
          </a:p>
          <a:p>
            <a:r>
              <a:rPr lang="it-IT" sz="1800" b="1" dirty="0">
                <a:solidFill>
                  <a:srgbClr val="FFC000"/>
                </a:solidFill>
              </a:rPr>
              <a:t>Retroazioni</a:t>
            </a:r>
            <a:r>
              <a:rPr lang="it-IT" sz="1800" dirty="0"/>
              <a:t>: da discutere </a:t>
            </a:r>
          </a:p>
          <a:p>
            <a:r>
              <a:rPr lang="it-IT" sz="1800" dirty="0"/>
              <a:t>Tre livelli decisionali: </a:t>
            </a:r>
            <a:r>
              <a:rPr lang="it-IT" sz="1800" dirty="0" err="1"/>
              <a:t>Miur</a:t>
            </a:r>
            <a:r>
              <a:rPr lang="it-IT" sz="1800" dirty="0"/>
              <a:t>-Atenei-Unità operative interne (</a:t>
            </a:r>
            <a:r>
              <a:rPr lang="it-IT" sz="1800" dirty="0" err="1"/>
              <a:t>CdL</a:t>
            </a:r>
            <a:r>
              <a:rPr lang="it-IT" sz="1800" dirty="0"/>
              <a:t>, Dipartimenti, Amministrazione</a:t>
            </a:r>
            <a:r>
              <a:rPr lang="mr-IN" sz="1800" dirty="0"/>
              <a:t>…</a:t>
            </a:r>
            <a:r>
              <a:rPr lang="it-IT" sz="1800" dirty="0"/>
              <a:t>) - </a:t>
            </a:r>
            <a:r>
              <a:rPr lang="it-IT" sz="1800" b="1" dirty="0">
                <a:solidFill>
                  <a:srgbClr val="FFC000"/>
                </a:solidFill>
              </a:rPr>
              <a:t>Sistema Informativo Statistico </a:t>
            </a:r>
            <a:r>
              <a:rPr lang="it-IT" sz="1800" dirty="0"/>
              <a:t>coerente </a:t>
            </a:r>
            <a:r>
              <a:rPr lang="mr-IN" sz="1800" dirty="0" smtClean="0"/>
              <a:t>–</a:t>
            </a:r>
            <a:r>
              <a:rPr lang="it-IT" sz="1800" dirty="0" smtClean="0"/>
              <a:t> Uffici Statistici di Ateneo</a:t>
            </a:r>
          </a:p>
          <a:p>
            <a:r>
              <a:rPr lang="it-IT" sz="1800" dirty="0" smtClean="0"/>
              <a:t>Investire in ricerca e in esperimenti (anche attraverso micro-simulazioni): serve la </a:t>
            </a:r>
            <a:r>
              <a:rPr lang="it-IT" sz="1800" b="1" dirty="0" smtClean="0">
                <a:solidFill>
                  <a:srgbClr val="FFC000"/>
                </a:solidFill>
              </a:rPr>
              <a:t>Statistica</a:t>
            </a:r>
            <a:r>
              <a:rPr lang="it-IT" sz="1800" dirty="0" smtClean="0"/>
              <a:t>, non le Statistiche  - </a:t>
            </a:r>
            <a:r>
              <a:rPr lang="it-IT" sz="1800" dirty="0"/>
              <a:t>Uffici Statistici di </a:t>
            </a:r>
            <a:r>
              <a:rPr lang="it-IT" sz="1800" dirty="0" smtClean="0"/>
              <a:t>Ateneo</a:t>
            </a:r>
            <a:endParaRPr lang="it-IT" sz="1800" dirty="0"/>
          </a:p>
          <a:p>
            <a:pPr lvl="1"/>
            <a:r>
              <a:rPr lang="it-IT" sz="1800" dirty="0" smtClean="0"/>
              <a:t>Regole di chiamata dei Dipartimenti: esigenze didattiche (</a:t>
            </a:r>
            <a:r>
              <a:rPr lang="it-IT" sz="1800" b="1" dirty="0">
                <a:solidFill>
                  <a:srgbClr val="FFC000"/>
                </a:solidFill>
              </a:rPr>
              <a:t>settori nei </a:t>
            </a:r>
            <a:r>
              <a:rPr lang="it-IT" sz="1800" b="1" dirty="0" err="1" smtClean="0">
                <a:solidFill>
                  <a:srgbClr val="FFC000"/>
                </a:solidFill>
              </a:rPr>
              <a:t>CdL</a:t>
            </a:r>
            <a:r>
              <a:rPr lang="it-IT" sz="1800" b="1" dirty="0" smtClean="0">
                <a:solidFill>
                  <a:srgbClr val="FFC000"/>
                </a:solidFill>
              </a:rPr>
              <a:t> e ruolo settori “minori”</a:t>
            </a:r>
            <a:r>
              <a:rPr lang="it-IT" sz="1800" dirty="0" smtClean="0"/>
              <a:t>) + esigenze di ricerca (</a:t>
            </a:r>
            <a:r>
              <a:rPr lang="it-IT" sz="1800" b="1" dirty="0" smtClean="0">
                <a:solidFill>
                  <a:srgbClr val="FFC000"/>
                </a:solidFill>
              </a:rPr>
              <a:t>VQR</a:t>
            </a:r>
            <a:r>
              <a:rPr lang="it-IT" sz="1800" dirty="0" smtClean="0">
                <a:solidFill>
                  <a:srgbClr val="FFC000"/>
                </a:solidFill>
              </a:rPr>
              <a:t> quanto conta</a:t>
            </a:r>
            <a:r>
              <a:rPr lang="it-IT" sz="1800" b="1" dirty="0" smtClean="0">
                <a:solidFill>
                  <a:srgbClr val="FFC000"/>
                </a:solidFill>
              </a:rPr>
              <a:t>?</a:t>
            </a:r>
            <a:r>
              <a:rPr lang="it-IT" sz="1800" dirty="0" smtClean="0"/>
              <a:t>)</a:t>
            </a:r>
          </a:p>
          <a:p>
            <a:pPr lvl="1"/>
            <a:r>
              <a:rPr lang="it-IT" sz="1800" dirty="0" smtClean="0"/>
              <a:t>Definizione </a:t>
            </a:r>
            <a:r>
              <a:rPr lang="it-IT" sz="1800" dirty="0"/>
              <a:t>dell’</a:t>
            </a:r>
            <a:r>
              <a:rPr lang="it-IT" sz="1800" b="1" dirty="0">
                <a:solidFill>
                  <a:srgbClr val="FFC000"/>
                </a:solidFill>
              </a:rPr>
              <a:t>offerta formativa</a:t>
            </a:r>
            <a:r>
              <a:rPr lang="it-IT" sz="1800" dirty="0" smtClean="0"/>
              <a:t>, attivazione di nuovi </a:t>
            </a:r>
            <a:r>
              <a:rPr lang="it-IT" sz="1800" dirty="0" err="1" smtClean="0"/>
              <a:t>CdL</a:t>
            </a:r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21372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Ruolo della Statistica, non solo dell’Informazione statistica negli </a:t>
            </a:r>
            <a:r>
              <a:rPr lang="it-IT" dirty="0" smtClean="0"/>
              <a:t>Atenei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1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izzont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391</TotalTime>
  <Words>849</Words>
  <Application>Microsoft Macintosh PowerPoint</Application>
  <PresentationFormat>Presentazione su schermo (4:3)</PresentationFormat>
  <Paragraphs>177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20" baseType="lpstr">
      <vt:lpstr>Arial</vt:lpstr>
      <vt:lpstr>Arial Narrow</vt:lpstr>
      <vt:lpstr>Comic Sans MS</vt:lpstr>
      <vt:lpstr>Mangal</vt:lpstr>
      <vt:lpstr>Symbol</vt:lpstr>
      <vt:lpstr>Times New Roman</vt:lpstr>
      <vt:lpstr>Wingdings</vt:lpstr>
      <vt:lpstr>Orizzonte</vt:lpstr>
      <vt:lpstr> Ateneo in Cifre  Bari, 5 dicembre 2018    IL RUOLO DELL’INFORMAZIONE STATISTICA NEGLI ATENEI</vt:lpstr>
      <vt:lpstr>Chi</vt:lpstr>
      <vt:lpstr>Cosa FA LA SIS</vt:lpstr>
      <vt:lpstr>Perché la SIS </vt:lpstr>
      <vt:lpstr>Come</vt:lpstr>
      <vt:lpstr>   Questioni sul tappeto</vt:lpstr>
      <vt:lpstr>STATISTICA, STATISTICHE E VALUTAZIONE</vt:lpstr>
      <vt:lpstr>Presentazione di PowerPoint</vt:lpstr>
      <vt:lpstr>Presentazione di PowerPoint</vt:lpstr>
      <vt:lpstr>Presentazione di PowerPoint</vt:lpstr>
      <vt:lpstr>impariamo dall’esperienza!</vt:lpstr>
      <vt:lpstr>   Ruolo della Statistica, non solo dell’Informazione statistica negli Atenei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Alessio Pollice, Consiglio Direttivo della SIS 23 ottobre 2018    LA STATISTICA è PER TUTTI</dc:title>
  <dc:creator>XXX</dc:creator>
  <cp:lastModifiedBy>Utente di Microsoft Office</cp:lastModifiedBy>
  <cp:revision>54</cp:revision>
  <dcterms:created xsi:type="dcterms:W3CDTF">2018-10-17T13:52:04Z</dcterms:created>
  <dcterms:modified xsi:type="dcterms:W3CDTF">2018-12-05T07:29:46Z</dcterms:modified>
</cp:coreProperties>
</file>