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8"/>
    <p:restoredTop sz="94571"/>
  </p:normalViewPr>
  <p:slideViewPr>
    <p:cSldViewPr snapToGrid="0" snapToObjects="1">
      <p:cViewPr varScale="1">
        <p:scale>
          <a:sx n="83" d="100"/>
          <a:sy n="83" d="100"/>
        </p:scale>
        <p:origin x="-7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46478179"/>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685800" y="2130425"/>
            <a:ext cx="7772400" cy="1470025"/>
          </a:xfrm>
          <a:prstGeom prst="rect">
            <a:avLst/>
          </a:prstGeom>
        </p:spPr>
        <p:txBody>
          <a:bodyPr/>
          <a:lstStyle/>
          <a:p>
            <a:r>
              <a:t>Titolo Testo</a:t>
            </a:r>
          </a:p>
        </p:txBody>
      </p:sp>
      <p:sp>
        <p:nvSpPr>
          <p:cNvPr id="12" name="Corpo livello uno…"/>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0" name="Titolo Testo"/>
          <p:cNvSpPr txBox="1">
            <a:spLocks noGrp="1"/>
          </p:cNvSpPr>
          <p:nvPr>
            <p:ph type="title"/>
          </p:nvPr>
        </p:nvSpPr>
        <p:spPr>
          <a:prstGeom prst="rect">
            <a:avLst/>
          </a:prstGeom>
        </p:spPr>
        <p:txBody>
          <a:bodyPr/>
          <a:lstStyle/>
          <a:p>
            <a:r>
              <a:t>Titolo Testo</a:t>
            </a:r>
          </a:p>
        </p:txBody>
      </p:sp>
      <p:sp>
        <p:nvSpPr>
          <p:cNvPr id="21"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Intestazione sezione">
    <p:spTree>
      <p:nvGrpSpPr>
        <p:cNvPr id="1" name=""/>
        <p:cNvGrpSpPr/>
        <p:nvPr/>
      </p:nvGrpSpPr>
      <p:grpSpPr>
        <a:xfrm>
          <a:off x="0" y="0"/>
          <a:ext cx="0" cy="0"/>
          <a:chOff x="0" y="0"/>
          <a:chExt cx="0" cy="0"/>
        </a:xfrm>
      </p:grpSpPr>
      <p:sp>
        <p:nvSpPr>
          <p:cNvPr id="29" name="Titolo Testo"/>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Titolo Testo</a:t>
            </a:r>
          </a:p>
        </p:txBody>
      </p:sp>
      <p:sp>
        <p:nvSpPr>
          <p:cNvPr id="30" name="Corpo livello uno…"/>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38" name="Titolo Testo"/>
          <p:cNvSpPr txBox="1">
            <a:spLocks noGrp="1"/>
          </p:cNvSpPr>
          <p:nvPr>
            <p:ph type="title"/>
          </p:nvPr>
        </p:nvSpPr>
        <p:spPr>
          <a:prstGeom prst="rect">
            <a:avLst/>
          </a:prstGeom>
        </p:spPr>
        <p:txBody>
          <a:bodyPr/>
          <a:lstStyle/>
          <a:p>
            <a:r>
              <a:t>Titolo Testo</a:t>
            </a:r>
          </a:p>
        </p:txBody>
      </p:sp>
      <p:sp>
        <p:nvSpPr>
          <p:cNvPr id="39" name="Corpo livello uno…"/>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Corpo livello uno</a:t>
            </a:r>
          </a:p>
          <a:p>
            <a:pPr lvl="1"/>
            <a:r>
              <a:t>Corpo livello due</a:t>
            </a:r>
          </a:p>
          <a:p>
            <a:pPr lvl="2"/>
            <a:r>
              <a:t>Corpo livello tre</a:t>
            </a:r>
          </a:p>
          <a:p>
            <a:pPr lvl="3"/>
            <a:r>
              <a:t>Corpo livello quattro</a:t>
            </a:r>
          </a:p>
          <a:p>
            <a:pPr lvl="4"/>
            <a: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nfronto">
    <p:spTree>
      <p:nvGrpSpPr>
        <p:cNvPr id="1" name=""/>
        <p:cNvGrpSpPr/>
        <p:nvPr/>
      </p:nvGrpSpPr>
      <p:grpSpPr>
        <a:xfrm>
          <a:off x="0" y="0"/>
          <a:ext cx="0" cy="0"/>
          <a:chOff x="0" y="0"/>
          <a:chExt cx="0" cy="0"/>
        </a:xfrm>
      </p:grpSpPr>
      <p:sp>
        <p:nvSpPr>
          <p:cNvPr id="47" name="Titolo Testo"/>
          <p:cNvSpPr txBox="1">
            <a:spLocks noGrp="1"/>
          </p:cNvSpPr>
          <p:nvPr>
            <p:ph type="title"/>
          </p:nvPr>
        </p:nvSpPr>
        <p:spPr>
          <a:prstGeom prst="rect">
            <a:avLst/>
          </a:prstGeom>
        </p:spPr>
        <p:txBody>
          <a:bodyPr/>
          <a:lstStyle/>
          <a:p>
            <a:r>
              <a:t>Titolo Testo</a:t>
            </a:r>
          </a:p>
        </p:txBody>
      </p:sp>
      <p:sp>
        <p:nvSpPr>
          <p:cNvPr id="48" name="Corpo livello uno…"/>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Corpo livello uno</a:t>
            </a:r>
          </a:p>
          <a:p>
            <a:pPr lvl="1"/>
            <a:r>
              <a:t>Corpo livello due</a:t>
            </a:r>
          </a:p>
          <a:p>
            <a:pPr lvl="2"/>
            <a:r>
              <a:t>Corpo livello tre</a:t>
            </a:r>
          </a:p>
          <a:p>
            <a:pPr lvl="3"/>
            <a:r>
              <a:t>Corpo livello quattro</a:t>
            </a:r>
          </a:p>
          <a:p>
            <a:pPr lvl="4"/>
            <a:r>
              <a:t>Corpo livello cinque</a:t>
            </a:r>
          </a:p>
        </p:txBody>
      </p:sp>
      <p:sp>
        <p:nvSpPr>
          <p:cNvPr id="49" name="Segnaposto testo 4"/>
          <p:cNvSpPr>
            <a:spLocks noGrp="1"/>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57" name="Titolo Testo"/>
          <p:cNvSpPr txBox="1">
            <a:spLocks noGrp="1"/>
          </p:cNvSpPr>
          <p:nvPr>
            <p:ph type="title"/>
          </p:nvPr>
        </p:nvSpPr>
        <p:spPr>
          <a:prstGeom prst="rect">
            <a:avLst/>
          </a:prstGeom>
        </p:spPr>
        <p:txBody>
          <a:bodyPr/>
          <a:lstStyle/>
          <a:p>
            <a:r>
              <a:t>Titolo Testo</a:t>
            </a:r>
          </a:p>
        </p:txBody>
      </p:sp>
      <p:sp>
        <p:nvSpPr>
          <p:cNvPr id="5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6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uto con didascalia">
    <p:spTree>
      <p:nvGrpSpPr>
        <p:cNvPr id="1" name=""/>
        <p:cNvGrpSpPr/>
        <p:nvPr/>
      </p:nvGrpSpPr>
      <p:grpSpPr>
        <a:xfrm>
          <a:off x="0" y="0"/>
          <a:ext cx="0" cy="0"/>
          <a:chOff x="0" y="0"/>
          <a:chExt cx="0" cy="0"/>
        </a:xfrm>
      </p:grpSpPr>
      <p:sp>
        <p:nvSpPr>
          <p:cNvPr id="72" name="Titolo Testo"/>
          <p:cNvSpPr txBox="1">
            <a:spLocks noGrp="1"/>
          </p:cNvSpPr>
          <p:nvPr>
            <p:ph type="title"/>
          </p:nvPr>
        </p:nvSpPr>
        <p:spPr>
          <a:xfrm>
            <a:off x="457200" y="273050"/>
            <a:ext cx="3008314" cy="1162050"/>
          </a:xfrm>
          <a:prstGeom prst="rect">
            <a:avLst/>
          </a:prstGeom>
        </p:spPr>
        <p:txBody>
          <a:bodyPr anchor="b"/>
          <a:lstStyle>
            <a:lvl1pPr algn="l">
              <a:defRPr sz="2000" b="1"/>
            </a:lvl1pPr>
          </a:lstStyle>
          <a:p>
            <a:r>
              <a:t>Titolo Testo</a:t>
            </a:r>
          </a:p>
        </p:txBody>
      </p:sp>
      <p:sp>
        <p:nvSpPr>
          <p:cNvPr id="73" name="Corpo livello uno…"/>
          <p:cNvSpPr txBox="1">
            <a:spLocks noGrp="1"/>
          </p:cNvSpPr>
          <p:nvPr>
            <p:ph type="body" idx="1"/>
          </p:nvPr>
        </p:nvSpPr>
        <p:spPr>
          <a:xfrm>
            <a:off x="3575050" y="273050"/>
            <a:ext cx="5111750" cy="5853113"/>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74" name="Segnaposto testo 3"/>
          <p:cNvSpPr>
            <a:spLocks noGrp="1"/>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magine con didascalia">
    <p:spTree>
      <p:nvGrpSpPr>
        <p:cNvPr id="1" name=""/>
        <p:cNvGrpSpPr/>
        <p:nvPr/>
      </p:nvGrpSpPr>
      <p:grpSpPr>
        <a:xfrm>
          <a:off x="0" y="0"/>
          <a:ext cx="0" cy="0"/>
          <a:chOff x="0" y="0"/>
          <a:chExt cx="0" cy="0"/>
        </a:xfrm>
      </p:grpSpPr>
      <p:sp>
        <p:nvSpPr>
          <p:cNvPr id="82" name="Titolo Testo"/>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Titolo Testo</a:t>
            </a:r>
          </a:p>
        </p:txBody>
      </p:sp>
      <p:sp>
        <p:nvSpPr>
          <p:cNvPr id="83" name="Segnaposto immagine 2"/>
          <p:cNvSpPr>
            <a:spLocks noGrp="1"/>
          </p:cNvSpPr>
          <p:nvPr>
            <p:ph type="pic" sz="half" idx="13"/>
          </p:nvPr>
        </p:nvSpPr>
        <p:spPr>
          <a:xfrm>
            <a:off x="1792288" y="612775"/>
            <a:ext cx="5486401" cy="4114800"/>
          </a:xfrm>
          <a:prstGeom prst="rect">
            <a:avLst/>
          </a:prstGeom>
        </p:spPr>
        <p:txBody>
          <a:bodyPr lIns="91439" rIns="91439">
            <a:noAutofit/>
          </a:bodyPr>
          <a:lstStyle/>
          <a:p>
            <a:endParaRPr/>
          </a:p>
        </p:txBody>
      </p:sp>
      <p:sp>
        <p:nvSpPr>
          <p:cNvPr id="84" name="Corpo livello uno…"/>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Corpo livello uno</a:t>
            </a:r>
          </a:p>
          <a:p>
            <a:pPr lvl="1"/>
            <a:r>
              <a:t>Corpo livello due</a:t>
            </a:r>
          </a:p>
          <a:p>
            <a:pPr lvl="2"/>
            <a:r>
              <a:t>Corpo livello tre</a:t>
            </a:r>
          </a:p>
          <a:p>
            <a:pPr lvl="3"/>
            <a:r>
              <a:t>Corpo livello quattro</a:t>
            </a:r>
          </a:p>
          <a:p>
            <a:pPr lvl="4"/>
            <a:r>
              <a:t>Corpo livello cinque</a:t>
            </a:r>
          </a:p>
        </p:txBody>
      </p:sp>
      <p:sp>
        <p:nvSpPr>
          <p:cNvPr id="8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olo e testo verticale">
    <p:spTree>
      <p:nvGrpSpPr>
        <p:cNvPr id="1" name=""/>
        <p:cNvGrpSpPr/>
        <p:nvPr/>
      </p:nvGrpSpPr>
      <p:grpSpPr>
        <a:xfrm>
          <a:off x="0" y="0"/>
          <a:ext cx="0" cy="0"/>
          <a:chOff x="0" y="0"/>
          <a:chExt cx="0" cy="0"/>
        </a:xfrm>
      </p:grpSpPr>
      <p:sp>
        <p:nvSpPr>
          <p:cNvPr id="92" name="Titolo Testo"/>
          <p:cNvSpPr txBox="1">
            <a:spLocks noGrp="1"/>
          </p:cNvSpPr>
          <p:nvPr>
            <p:ph type="title"/>
          </p:nvPr>
        </p:nvSpPr>
        <p:spPr>
          <a:prstGeom prst="rect">
            <a:avLst/>
          </a:prstGeom>
        </p:spPr>
        <p:txBody>
          <a:bodyPr/>
          <a:lstStyle/>
          <a:p>
            <a:r>
              <a:t>Titolo Testo</a:t>
            </a:r>
          </a:p>
        </p:txBody>
      </p:sp>
      <p:sp>
        <p:nvSpPr>
          <p:cNvPr id="93"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9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olo e testo verticale">
    <p:spTree>
      <p:nvGrpSpPr>
        <p:cNvPr id="1" name=""/>
        <p:cNvGrpSpPr/>
        <p:nvPr/>
      </p:nvGrpSpPr>
      <p:grpSpPr>
        <a:xfrm>
          <a:off x="0" y="0"/>
          <a:ext cx="0" cy="0"/>
          <a:chOff x="0" y="0"/>
          <a:chExt cx="0" cy="0"/>
        </a:xfrm>
      </p:grpSpPr>
      <p:sp>
        <p:nvSpPr>
          <p:cNvPr id="101" name="Titolo Testo"/>
          <p:cNvSpPr txBox="1">
            <a:spLocks noGrp="1"/>
          </p:cNvSpPr>
          <p:nvPr>
            <p:ph type="title"/>
          </p:nvPr>
        </p:nvSpPr>
        <p:spPr>
          <a:xfrm>
            <a:off x="6629400" y="274638"/>
            <a:ext cx="2057400" cy="5851526"/>
          </a:xfrm>
          <a:prstGeom prst="rect">
            <a:avLst/>
          </a:prstGeom>
        </p:spPr>
        <p:txBody>
          <a:bodyPr/>
          <a:lstStyle/>
          <a:p>
            <a:r>
              <a:t>Titolo Testo</a:t>
            </a:r>
          </a:p>
        </p:txBody>
      </p:sp>
      <p:sp>
        <p:nvSpPr>
          <p:cNvPr id="102" name="Corpo livello uno…"/>
          <p:cNvSpPr txBox="1">
            <a:spLocks noGrp="1"/>
          </p:cNvSpPr>
          <p:nvPr>
            <p:ph type="body" idx="1"/>
          </p:nvPr>
        </p:nvSpPr>
        <p:spPr>
          <a:xfrm>
            <a:off x="457200" y="274638"/>
            <a:ext cx="6019800" cy="5851526"/>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0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Titolo Testo</a:t>
            </a:r>
          </a:p>
        </p:txBody>
      </p:sp>
      <p:sp>
        <p:nvSpPr>
          <p:cNvPr id="3" name="Corpo livello uno…"/>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png"/><Relationship Id="rId3" Type="http://schemas.openxmlformats.org/officeDocument/2006/relationships/image" Target="../media/image25.jpe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png"/><Relationship Id="rId1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6.jpe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7.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1.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0.png"/><Relationship Id="rId4" Type="http://schemas.openxmlformats.org/officeDocument/2006/relationships/image" Target="../media/image55.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4" descr="Picture 4"/>
          <p:cNvPicPr>
            <a:picLocks noChangeAspect="1"/>
          </p:cNvPicPr>
          <p:nvPr/>
        </p:nvPicPr>
        <p:blipFill>
          <a:blip r:embed="rId2">
            <a:extLst/>
          </a:blip>
          <a:stretch>
            <a:fillRect/>
          </a:stretch>
        </p:blipFill>
        <p:spPr>
          <a:xfrm>
            <a:off x="3347863" y="764704"/>
            <a:ext cx="2411761" cy="2249810"/>
          </a:xfrm>
          <a:prstGeom prst="rect">
            <a:avLst/>
          </a:prstGeom>
          <a:ln w="12700">
            <a:miter lim="400000"/>
          </a:ln>
        </p:spPr>
      </p:pic>
      <p:pic>
        <p:nvPicPr>
          <p:cNvPr id="113" name="gender (1).jpg" descr="gender (1).jpg"/>
          <p:cNvPicPr>
            <a:picLocks noChangeAspect="1"/>
          </p:cNvPicPr>
          <p:nvPr/>
        </p:nvPicPr>
        <p:blipFill>
          <a:blip r:embed="rId3">
            <a:alphaModFix amt="37831"/>
            <a:extLst/>
          </a:blip>
          <a:stretch>
            <a:fillRect/>
          </a:stretch>
        </p:blipFill>
        <p:spPr>
          <a:xfrm>
            <a:off x="-18257" y="1110165"/>
            <a:ext cx="9144001" cy="4982455"/>
          </a:xfrm>
          <a:prstGeom prst="rect">
            <a:avLst/>
          </a:prstGeom>
          <a:ln w="12700">
            <a:miter lim="400000"/>
          </a:ln>
        </p:spPr>
      </p:pic>
      <p:sp>
        <p:nvSpPr>
          <p:cNvPr id="114" name="Titolo 1"/>
          <p:cNvSpPr txBox="1">
            <a:spLocks noGrp="1"/>
          </p:cNvSpPr>
          <p:nvPr>
            <p:ph type="title"/>
          </p:nvPr>
        </p:nvSpPr>
        <p:spPr>
          <a:xfrm>
            <a:off x="319215" y="2492896"/>
            <a:ext cx="8841162" cy="2520281"/>
          </a:xfrm>
          <a:prstGeom prst="rect">
            <a:avLst/>
          </a:prstGeom>
        </p:spPr>
        <p:txBody>
          <a:bodyPr>
            <a:normAutofit fontScale="90000"/>
          </a:bodyPr>
          <a:lstStyle/>
          <a:p>
            <a:pPr defTabSz="630936">
              <a:defRPr sz="2484" b="1">
                <a:latin typeface="Courier New"/>
                <a:ea typeface="Courier New"/>
                <a:cs typeface="Courier New"/>
                <a:sym typeface="Courier New"/>
              </a:defRPr>
            </a:pPr>
            <a:r>
              <a:t>PROGETTO LAUREE SCIENTIFICHE</a:t>
            </a:r>
          </a:p>
          <a:p>
            <a:pPr defTabSz="630936">
              <a:defRPr sz="2484" b="1">
                <a:latin typeface="Courier New"/>
                <a:ea typeface="Courier New"/>
                <a:cs typeface="Courier New"/>
                <a:sym typeface="Courier New"/>
              </a:defRPr>
            </a:pPr>
            <a:r>
              <a:t>Donne e STEM</a:t>
            </a:r>
            <a:r>
              <a:rPr b="0"/>
              <a:t>:</a:t>
            </a:r>
            <a:br>
              <a:rPr b="0"/>
            </a:br>
            <a:r>
              <a:rPr sz="2208" b="0">
                <a:latin typeface="Century Gothic"/>
                <a:ea typeface="Century Gothic"/>
                <a:cs typeface="Century Gothic"/>
                <a:sym typeface="Century Gothic"/>
              </a:rPr>
              <a:t>Dentro gli stereotipi di genere.</a:t>
            </a:r>
            <a:br>
              <a:rPr sz="2208" b="0">
                <a:latin typeface="Century Gothic"/>
                <a:ea typeface="Century Gothic"/>
                <a:cs typeface="Century Gothic"/>
                <a:sym typeface="Century Gothic"/>
              </a:rPr>
            </a:br>
            <a:r>
              <a:rPr sz="2208" b="0">
                <a:latin typeface="Century Gothic"/>
                <a:ea typeface="Century Gothic"/>
                <a:cs typeface="Century Gothic"/>
                <a:sym typeface="Century Gothic"/>
              </a:rPr>
              <a:t/>
            </a:r>
            <a:br>
              <a:rPr sz="2208" b="0">
                <a:latin typeface="Century Gothic"/>
                <a:ea typeface="Century Gothic"/>
                <a:cs typeface="Century Gothic"/>
                <a:sym typeface="Century Gothic"/>
              </a:rPr>
            </a:br>
            <a:r>
              <a:rPr sz="2208" b="0">
                <a:latin typeface="Century Gothic"/>
                <a:ea typeface="Century Gothic"/>
                <a:cs typeface="Century Gothic"/>
                <a:sym typeface="Century Gothic"/>
              </a:rPr>
              <a:t>Progetto Alternanza scuola-lavoro in collaborazione con il Dipartimento di Scienze Economiche, Aziendali e Statistiche dell'Università di Palermo.</a:t>
            </a:r>
          </a:p>
        </p:txBody>
      </p:sp>
      <p:pic>
        <p:nvPicPr>
          <p:cNvPr id="115" name="Picture 2" descr="Picture 2"/>
          <p:cNvPicPr>
            <a:picLocks noChangeAspect="1"/>
          </p:cNvPicPr>
          <p:nvPr/>
        </p:nvPicPr>
        <p:blipFill>
          <a:blip r:embed="rId4">
            <a:extLst/>
          </a:blip>
          <a:stretch>
            <a:fillRect/>
          </a:stretch>
        </p:blipFill>
        <p:spPr>
          <a:xfrm>
            <a:off x="0" y="143942"/>
            <a:ext cx="4775200" cy="764705"/>
          </a:xfrm>
          <a:prstGeom prst="rect">
            <a:avLst/>
          </a:prstGeom>
          <a:ln w="12700">
            <a:miter lim="400000"/>
          </a:ln>
        </p:spPr>
      </p:pic>
      <p:pic>
        <p:nvPicPr>
          <p:cNvPr id="116" name="Picture 3" descr="Picture 3"/>
          <p:cNvPicPr>
            <a:picLocks noChangeAspect="1"/>
          </p:cNvPicPr>
          <p:nvPr/>
        </p:nvPicPr>
        <p:blipFill>
          <a:blip r:embed="rId5">
            <a:extLst/>
          </a:blip>
          <a:stretch>
            <a:fillRect/>
          </a:stretch>
        </p:blipFill>
        <p:spPr>
          <a:xfrm>
            <a:off x="5508104" y="109548"/>
            <a:ext cx="3491880" cy="698501"/>
          </a:xfrm>
          <a:prstGeom prst="rect">
            <a:avLst/>
          </a:prstGeom>
          <a:ln w="12700">
            <a:miter lim="400000"/>
          </a:ln>
        </p:spPr>
      </p:pic>
      <p:pic>
        <p:nvPicPr>
          <p:cNvPr id="117" name="Immagine 2" descr="Immagine 2"/>
          <p:cNvPicPr>
            <a:picLocks noChangeAspect="1"/>
          </p:cNvPicPr>
          <p:nvPr/>
        </p:nvPicPr>
        <p:blipFill>
          <a:blip r:embed="rId6">
            <a:extLst/>
          </a:blip>
          <a:stretch>
            <a:fillRect/>
          </a:stretch>
        </p:blipFill>
        <p:spPr>
          <a:xfrm>
            <a:off x="3614687" y="5665315"/>
            <a:ext cx="2651347" cy="137551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images.png" descr="images.png"/>
          <p:cNvPicPr>
            <a:picLocks noChangeAspect="1"/>
          </p:cNvPicPr>
          <p:nvPr/>
        </p:nvPicPr>
        <p:blipFill>
          <a:blip r:embed="rId2">
            <a:extLst/>
          </a:blip>
          <a:stretch>
            <a:fillRect/>
          </a:stretch>
        </p:blipFill>
        <p:spPr>
          <a:xfrm>
            <a:off x="19261" y="624101"/>
            <a:ext cx="884360" cy="819836"/>
          </a:xfrm>
          <a:prstGeom prst="rect">
            <a:avLst/>
          </a:prstGeom>
          <a:ln w="12700">
            <a:miter lim="400000"/>
          </a:ln>
        </p:spPr>
      </p:pic>
      <p:pic>
        <p:nvPicPr>
          <p:cNvPr id="120" name="72913477-statistics-chart-report-icon-vector-illustration-graphic-design.jpg" descr="72913477-statistics-chart-report-icon-vector-illustration-graphic-design.jpg"/>
          <p:cNvPicPr>
            <a:picLocks noChangeAspect="1"/>
          </p:cNvPicPr>
          <p:nvPr/>
        </p:nvPicPr>
        <p:blipFill>
          <a:blip r:embed="rId3">
            <a:extLst/>
          </a:blip>
          <a:stretch>
            <a:fillRect/>
          </a:stretch>
        </p:blipFill>
        <p:spPr>
          <a:xfrm>
            <a:off x="5844455" y="3326606"/>
            <a:ext cx="4221907" cy="4221907"/>
          </a:xfrm>
          <a:prstGeom prst="rect">
            <a:avLst/>
          </a:prstGeom>
          <a:ln w="12700">
            <a:miter lim="400000"/>
          </a:ln>
        </p:spPr>
      </p:pic>
      <p:pic>
        <p:nvPicPr>
          <p:cNvPr id="121" name="pmo.jpg" descr="pmo.jpg"/>
          <p:cNvPicPr>
            <a:picLocks noChangeAspect="1"/>
          </p:cNvPicPr>
          <p:nvPr/>
        </p:nvPicPr>
        <p:blipFill>
          <a:blip r:embed="rId4">
            <a:extLst/>
          </a:blip>
          <a:stretch>
            <a:fillRect/>
          </a:stretch>
        </p:blipFill>
        <p:spPr>
          <a:xfrm>
            <a:off x="5561061" y="24655"/>
            <a:ext cx="3606008" cy="3606008"/>
          </a:xfrm>
          <a:prstGeom prst="rect">
            <a:avLst/>
          </a:prstGeom>
          <a:ln w="12700">
            <a:miter lim="400000"/>
          </a:ln>
        </p:spPr>
      </p:pic>
      <p:pic>
        <p:nvPicPr>
          <p:cNvPr id="122" name="stock-vector-businessman-writes-conclusion-report-concept-paperwork-sheets-in-folder-holding-the-clipboard-536430817.jpg" descr="stock-vector-businessman-writes-conclusion-report-concept-paperwork-sheets-in-folder-holding-the-clipboard-536430817.jpg"/>
          <p:cNvPicPr>
            <a:picLocks noChangeAspect="1"/>
          </p:cNvPicPr>
          <p:nvPr/>
        </p:nvPicPr>
        <p:blipFill>
          <a:blip r:embed="rId5">
            <a:extLst/>
          </a:blip>
          <a:stretch>
            <a:fillRect/>
          </a:stretch>
        </p:blipFill>
        <p:spPr>
          <a:xfrm>
            <a:off x="-28225" y="5465647"/>
            <a:ext cx="774894" cy="789112"/>
          </a:xfrm>
          <a:prstGeom prst="rect">
            <a:avLst/>
          </a:prstGeom>
          <a:ln w="12700">
            <a:miter lim="400000"/>
          </a:ln>
        </p:spPr>
      </p:pic>
      <p:pic>
        <p:nvPicPr>
          <p:cNvPr id="123" name="153775-636270895711868987-16x9.jpg" descr="153775-636270895711868987-16x9.jpg"/>
          <p:cNvPicPr>
            <a:picLocks noChangeAspect="1"/>
          </p:cNvPicPr>
          <p:nvPr/>
        </p:nvPicPr>
        <p:blipFill>
          <a:blip r:embed="rId6">
            <a:alphaModFix amt="22155"/>
            <a:extLst/>
          </a:blip>
          <a:stretch>
            <a:fillRect/>
          </a:stretch>
        </p:blipFill>
        <p:spPr>
          <a:xfrm flipH="1">
            <a:off x="-1433051" y="1190"/>
            <a:ext cx="12187769" cy="6855620"/>
          </a:xfrm>
          <a:prstGeom prst="rect">
            <a:avLst/>
          </a:prstGeom>
          <a:ln w="12700">
            <a:miter lim="400000"/>
          </a:ln>
          <a:effectLst>
            <a:reflection stA="36174" endPos="40000" dir="5400000" sy="-100000" algn="bl" rotWithShape="0"/>
          </a:effectLst>
        </p:spPr>
      </p:pic>
      <p:sp>
        <p:nvSpPr>
          <p:cNvPr id="124" name="Titolo 1"/>
          <p:cNvSpPr txBox="1">
            <a:spLocks noGrp="1"/>
          </p:cNvSpPr>
          <p:nvPr>
            <p:ph type="title"/>
          </p:nvPr>
        </p:nvSpPr>
        <p:spPr>
          <a:xfrm>
            <a:off x="-973708" y="-223052"/>
            <a:ext cx="3399136" cy="819836"/>
          </a:xfrm>
          <a:prstGeom prst="rect">
            <a:avLst/>
          </a:prstGeom>
        </p:spPr>
        <p:txBody>
          <a:bodyPr/>
          <a:lstStyle>
            <a:lvl1pPr>
              <a:defRPr sz="3200">
                <a:latin typeface="Century Gothic"/>
                <a:ea typeface="Century Gothic"/>
                <a:cs typeface="Century Gothic"/>
                <a:sym typeface="Century Gothic"/>
              </a:defRPr>
            </a:lvl1pPr>
          </a:lstStyle>
          <a:p>
            <a:r>
              <a:t>Indice</a:t>
            </a:r>
          </a:p>
        </p:txBody>
      </p:sp>
      <p:sp>
        <p:nvSpPr>
          <p:cNvPr id="125" name="Segnaposto contenuto 2"/>
          <p:cNvSpPr txBox="1">
            <a:spLocks noGrp="1"/>
          </p:cNvSpPr>
          <p:nvPr>
            <p:ph type="body" idx="1"/>
          </p:nvPr>
        </p:nvSpPr>
        <p:spPr>
          <a:xfrm>
            <a:off x="126999" y="1002419"/>
            <a:ext cx="9321801" cy="4671220"/>
          </a:xfrm>
          <a:prstGeom prst="rect">
            <a:avLst/>
          </a:prstGeom>
        </p:spPr>
        <p:txBody>
          <a:bodyPr/>
          <a:lstStyle/>
          <a:p>
            <a:pPr marL="0" indent="0" defTabSz="676655">
              <a:spcBef>
                <a:spcPts val="300"/>
              </a:spcBef>
              <a:buSzTx/>
              <a:buNone/>
              <a:defRPr sz="1480" b="1">
                <a:latin typeface="Century Gothic"/>
                <a:ea typeface="Century Gothic"/>
                <a:cs typeface="Century Gothic"/>
                <a:sym typeface="Century Gothic"/>
              </a:defRPr>
            </a:pPr>
            <a:r>
              <a:t>               Sezione 1- I punti di partenza.</a:t>
            </a:r>
          </a:p>
          <a:p>
            <a:pPr marL="197852" indent="-197852" defTabSz="676655">
              <a:spcBef>
                <a:spcPts val="300"/>
              </a:spcBef>
              <a:buFontTx/>
              <a:buAutoNum type="arabicPeriod"/>
              <a:defRPr sz="1480">
                <a:latin typeface="Century Gothic"/>
                <a:ea typeface="Century Gothic"/>
                <a:cs typeface="Century Gothic"/>
                <a:sym typeface="Century Gothic"/>
              </a:defRPr>
            </a:pPr>
            <a:endParaRPr/>
          </a:p>
          <a:p>
            <a:pPr marL="0" indent="0" defTabSz="676655">
              <a:spcBef>
                <a:spcPts val="300"/>
              </a:spcBef>
              <a:buSzTx/>
              <a:buFontTx/>
              <a:buNone/>
              <a:defRPr sz="1480">
                <a:latin typeface="Century Gothic"/>
                <a:ea typeface="Century Gothic"/>
                <a:cs typeface="Century Gothic"/>
                <a:sym typeface="Century Gothic"/>
              </a:defRPr>
            </a:pPr>
            <a:r>
              <a:t>1.1) Definizione “stereotipi di genere”.</a:t>
            </a:r>
          </a:p>
          <a:p>
            <a:pPr marL="0" indent="0" defTabSz="676655">
              <a:spcBef>
                <a:spcPts val="300"/>
              </a:spcBef>
              <a:buSzTx/>
              <a:buFontTx/>
              <a:buNone/>
              <a:defRPr sz="1480">
                <a:latin typeface="Century Gothic"/>
                <a:ea typeface="Century Gothic"/>
                <a:cs typeface="Century Gothic"/>
                <a:sym typeface="Century Gothic"/>
              </a:defRPr>
            </a:pPr>
            <a:r>
              <a:t>1.2) Com’è nata l’idea del progetto.</a:t>
            </a:r>
          </a:p>
          <a:p>
            <a:pPr marL="0" indent="0" defTabSz="676655">
              <a:spcBef>
                <a:spcPts val="300"/>
              </a:spcBef>
              <a:buSzTx/>
              <a:buFontTx/>
              <a:buNone/>
              <a:defRPr sz="1480">
                <a:latin typeface="Century Gothic"/>
                <a:ea typeface="Century Gothic"/>
                <a:cs typeface="Century Gothic"/>
                <a:sym typeface="Century Gothic"/>
              </a:defRPr>
            </a:pPr>
            <a:r>
              <a:t>1.3)Obiettivi della ricerca.</a:t>
            </a:r>
          </a:p>
          <a:p>
            <a:pPr marL="0" indent="0" defTabSz="676655">
              <a:spcBef>
                <a:spcPts val="300"/>
              </a:spcBef>
              <a:buSzTx/>
              <a:buFontTx/>
              <a:buNone/>
              <a:defRPr sz="1480">
                <a:latin typeface="Century Gothic"/>
                <a:ea typeface="Century Gothic"/>
                <a:cs typeface="Century Gothic"/>
                <a:sym typeface="Century Gothic"/>
              </a:defRPr>
            </a:pPr>
            <a:r>
              <a:t>1.4)Organizzazione del lavoro.</a:t>
            </a:r>
          </a:p>
          <a:p>
            <a:pPr marL="0" indent="0" defTabSz="676655">
              <a:spcBef>
                <a:spcPts val="500"/>
              </a:spcBef>
              <a:buSzTx/>
              <a:buNone/>
              <a:defRPr sz="1480">
                <a:latin typeface="Century Gothic"/>
                <a:ea typeface="Century Gothic"/>
                <a:cs typeface="Century Gothic"/>
                <a:sym typeface="Century Gothic"/>
              </a:defRPr>
            </a:pPr>
            <a:endParaRPr/>
          </a:p>
          <a:p>
            <a:pPr marL="0" indent="0" defTabSz="676655">
              <a:spcBef>
                <a:spcPts val="300"/>
              </a:spcBef>
              <a:buSzTx/>
              <a:buNone/>
              <a:defRPr sz="1480" b="1">
                <a:latin typeface="Century Gothic"/>
                <a:ea typeface="Century Gothic"/>
                <a:cs typeface="Century Gothic"/>
                <a:sym typeface="Century Gothic"/>
              </a:defRPr>
            </a:pPr>
            <a:r>
              <a:t>             Sezione 2- Analisi e interpretazione dei dati.</a:t>
            </a:r>
          </a:p>
          <a:p>
            <a:pPr marL="0" indent="0" defTabSz="676655">
              <a:spcBef>
                <a:spcPts val="300"/>
              </a:spcBef>
              <a:buSzTx/>
              <a:buNone/>
              <a:defRPr sz="1480" b="1">
                <a:latin typeface="Century Gothic"/>
                <a:ea typeface="Century Gothic"/>
                <a:cs typeface="Century Gothic"/>
                <a:sym typeface="Century Gothic"/>
              </a:defRPr>
            </a:pPr>
            <a:endParaRPr/>
          </a:p>
          <a:p>
            <a:pPr marL="0" indent="0" defTabSz="676655">
              <a:spcBef>
                <a:spcPts val="300"/>
              </a:spcBef>
              <a:buSzTx/>
              <a:buFontTx/>
              <a:buNone/>
              <a:defRPr sz="1628">
                <a:latin typeface="Century Gothic"/>
                <a:ea typeface="Century Gothic"/>
                <a:cs typeface="Century Gothic"/>
                <a:sym typeface="Century Gothic"/>
              </a:defRPr>
            </a:pPr>
            <a:r>
              <a:t>2.1) Conteggio totale docenti universitari.</a:t>
            </a:r>
          </a:p>
          <a:p>
            <a:pPr marL="0" indent="0" defTabSz="676655">
              <a:spcBef>
                <a:spcPts val="300"/>
              </a:spcBef>
              <a:buSzTx/>
              <a:buFontTx/>
              <a:buNone/>
              <a:defRPr sz="1628">
                <a:latin typeface="Century Gothic"/>
                <a:ea typeface="Century Gothic"/>
                <a:cs typeface="Century Gothic"/>
                <a:sym typeface="Century Gothic"/>
              </a:defRPr>
            </a:pPr>
            <a:r>
              <a:t>2.2)Tassi M/F a Bologna e a Palermo nel 2000 e nel 2016</a:t>
            </a:r>
          </a:p>
          <a:p>
            <a:pPr marL="0" indent="0" defTabSz="676655">
              <a:spcBef>
                <a:spcPts val="300"/>
              </a:spcBef>
              <a:buSzTx/>
              <a:buFontTx/>
              <a:buNone/>
              <a:defRPr sz="1628">
                <a:latin typeface="Century Gothic"/>
                <a:ea typeface="Century Gothic"/>
                <a:cs typeface="Century Gothic"/>
                <a:sym typeface="Century Gothic"/>
              </a:defRPr>
            </a:pPr>
            <a:r>
              <a:t>2.3) Conteggio docenti universitari Palermo 2000/2016.</a:t>
            </a:r>
          </a:p>
          <a:p>
            <a:pPr marL="0" indent="0" defTabSz="676655">
              <a:spcBef>
                <a:spcPts val="300"/>
              </a:spcBef>
              <a:buSzTx/>
              <a:buFontTx/>
              <a:buNone/>
              <a:defRPr sz="1628">
                <a:latin typeface="Century Gothic"/>
                <a:ea typeface="Century Gothic"/>
                <a:cs typeface="Century Gothic"/>
                <a:sym typeface="Century Gothic"/>
              </a:defRPr>
            </a:pPr>
            <a:r>
              <a:t>2.4) Conteggio docenti Bologna 2000/2016.</a:t>
            </a:r>
          </a:p>
          <a:p>
            <a:pPr marL="0" indent="0" defTabSz="676655">
              <a:spcBef>
                <a:spcPts val="300"/>
              </a:spcBef>
              <a:buSzTx/>
              <a:buFontTx/>
              <a:buNone/>
              <a:defRPr sz="1628">
                <a:latin typeface="Century Gothic"/>
                <a:ea typeface="Century Gothic"/>
                <a:cs typeface="Century Gothic"/>
                <a:sym typeface="Century Gothic"/>
              </a:defRPr>
            </a:pPr>
            <a:r>
              <a:t>2.5) Tassi M/F distinti per livelli gerarchici </a:t>
            </a:r>
          </a:p>
          <a:p>
            <a:pPr marL="0" indent="0" defTabSz="676655">
              <a:spcBef>
                <a:spcPts val="300"/>
              </a:spcBef>
              <a:buSzTx/>
              <a:buFontTx/>
              <a:buNone/>
              <a:defRPr sz="1628">
                <a:latin typeface="Century Gothic"/>
                <a:ea typeface="Century Gothic"/>
                <a:cs typeface="Century Gothic"/>
                <a:sym typeface="Century Gothic"/>
              </a:defRPr>
            </a:pPr>
            <a:r>
              <a:t>2.6) Tassi M/F distinti per Aree disciplinari.</a:t>
            </a:r>
          </a:p>
          <a:p>
            <a:pPr marL="0" indent="0" defTabSz="676655">
              <a:spcBef>
                <a:spcPts val="300"/>
              </a:spcBef>
              <a:buSzTx/>
              <a:buFontTx/>
              <a:buNone/>
              <a:defRPr sz="1628">
                <a:latin typeface="Century Gothic"/>
                <a:ea typeface="Century Gothic"/>
                <a:cs typeface="Century Gothic"/>
                <a:sym typeface="Century Gothic"/>
              </a:defRPr>
            </a:pPr>
            <a:r>
              <a:t>2.7) Tassi M/F per discipline STEM distinti per livelli gerarchici.</a:t>
            </a:r>
          </a:p>
        </p:txBody>
      </p:sp>
      <p:pic>
        <p:nvPicPr>
          <p:cNvPr id="126" name="view_user_man_male-512.png" descr="view_user_man_male-512.png"/>
          <p:cNvPicPr>
            <a:picLocks noChangeAspect="1"/>
          </p:cNvPicPr>
          <p:nvPr/>
        </p:nvPicPr>
        <p:blipFill>
          <a:blip r:embed="rId7">
            <a:extLst/>
          </a:blip>
          <a:stretch>
            <a:fillRect/>
          </a:stretch>
        </p:blipFill>
        <p:spPr>
          <a:xfrm>
            <a:off x="-96105" y="2681686"/>
            <a:ext cx="910655" cy="910656"/>
          </a:xfrm>
          <a:prstGeom prst="rect">
            <a:avLst/>
          </a:prstGeom>
          <a:ln w="12700">
            <a:miter lim="400000"/>
          </a:ln>
        </p:spPr>
      </p:pic>
      <p:sp>
        <p:nvSpPr>
          <p:cNvPr id="127" name="Sezione 3- Considerazioni conclusive"/>
          <p:cNvSpPr txBox="1"/>
          <p:nvPr/>
        </p:nvSpPr>
        <p:spPr>
          <a:xfrm>
            <a:off x="644451" y="5900382"/>
            <a:ext cx="3810359" cy="3454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600" b="1">
                <a:latin typeface="Century Gothic"/>
                <a:ea typeface="Century Gothic"/>
                <a:cs typeface="Century Gothic"/>
                <a:sym typeface="Century Gothic"/>
              </a:defRPr>
            </a:lvl1pPr>
          </a:lstStyle>
          <a:p>
            <a:r>
              <a:t>Sezione 3- Considerazioni conclusive </a:t>
            </a:r>
          </a:p>
        </p:txBody>
      </p:sp>
      <p:sp>
        <p:nvSpPr>
          <p:cNvPr id="128" name="3.1) Limiti e opportunità di quanto fatto."/>
          <p:cNvSpPr txBox="1"/>
          <p:nvPr/>
        </p:nvSpPr>
        <p:spPr>
          <a:xfrm>
            <a:off x="47551" y="6243282"/>
            <a:ext cx="3846685" cy="3708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r>
              <a:t>3.1) Limiti e opportunità di quanto fatto.</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36169034-cabeza-de-huellas-digitales-símbolo-del-arte-creativo-ilustración-vectorial.jpg" descr="36169034-cabeza-de-huellas-digitales-símbolo-del-arte-creativo-ilustración-vectorial.jpg"/>
          <p:cNvPicPr>
            <a:picLocks noChangeAspect="1"/>
          </p:cNvPicPr>
          <p:nvPr/>
        </p:nvPicPr>
        <p:blipFill>
          <a:blip r:embed="rId2">
            <a:extLst/>
          </a:blip>
          <a:stretch>
            <a:fillRect/>
          </a:stretch>
        </p:blipFill>
        <p:spPr>
          <a:xfrm>
            <a:off x="124023" y="162148"/>
            <a:ext cx="1367979" cy="1367980"/>
          </a:xfrm>
          <a:prstGeom prst="rect">
            <a:avLst/>
          </a:prstGeom>
          <a:ln w="12700">
            <a:miter lim="400000"/>
          </a:ln>
        </p:spPr>
      </p:pic>
      <p:pic>
        <p:nvPicPr>
          <p:cNvPr id="131" name="equal-pay-1.jpg" descr="equal-pay-1.jpg"/>
          <p:cNvPicPr>
            <a:picLocks noChangeAspect="1"/>
          </p:cNvPicPr>
          <p:nvPr/>
        </p:nvPicPr>
        <p:blipFill>
          <a:blip r:embed="rId3">
            <a:extLst/>
          </a:blip>
          <a:stretch>
            <a:fillRect/>
          </a:stretch>
        </p:blipFill>
        <p:spPr>
          <a:xfrm>
            <a:off x="2615009" y="3949600"/>
            <a:ext cx="3914022" cy="2935517"/>
          </a:xfrm>
          <a:prstGeom prst="rect">
            <a:avLst/>
          </a:prstGeom>
          <a:ln w="12700">
            <a:miter lim="400000"/>
          </a:ln>
        </p:spPr>
      </p:pic>
      <p:pic>
        <p:nvPicPr>
          <p:cNvPr id="132" name="differenze.jpg" descr="differenze.jpg"/>
          <p:cNvPicPr>
            <a:picLocks noChangeAspect="1"/>
          </p:cNvPicPr>
          <p:nvPr/>
        </p:nvPicPr>
        <p:blipFill>
          <a:blip r:embed="rId4">
            <a:alphaModFix amt="20268"/>
            <a:extLst/>
          </a:blip>
          <a:stretch>
            <a:fillRect/>
          </a:stretch>
        </p:blipFill>
        <p:spPr>
          <a:xfrm>
            <a:off x="-80765" y="-42590"/>
            <a:ext cx="9305381" cy="9305380"/>
          </a:xfrm>
          <a:prstGeom prst="rect">
            <a:avLst/>
          </a:prstGeom>
          <a:ln w="12700">
            <a:miter lim="400000"/>
          </a:ln>
        </p:spPr>
      </p:pic>
      <p:sp>
        <p:nvSpPr>
          <p:cNvPr id="133" name="Titolo 1"/>
          <p:cNvSpPr txBox="1">
            <a:spLocks noGrp="1"/>
          </p:cNvSpPr>
          <p:nvPr>
            <p:ph type="title"/>
          </p:nvPr>
        </p:nvSpPr>
        <p:spPr>
          <a:xfrm>
            <a:off x="787400" y="274638"/>
            <a:ext cx="8229600" cy="1143001"/>
          </a:xfrm>
          <a:prstGeom prst="rect">
            <a:avLst/>
          </a:prstGeom>
        </p:spPr>
        <p:txBody>
          <a:bodyPr/>
          <a:lstStyle/>
          <a:p>
            <a:pPr defTabSz="795527">
              <a:defRPr sz="3393">
                <a:latin typeface="Century Gothic"/>
                <a:ea typeface="Century Gothic"/>
                <a:cs typeface="Century Gothic"/>
                <a:sym typeface="Century Gothic"/>
              </a:defRPr>
            </a:pPr>
            <a:r>
              <a:t>   1.1)Cosa si intende per stereotipo di </a:t>
            </a:r>
            <a:r>
              <a:rPr>
                <a:solidFill>
                  <a:srgbClr val="FF33CC"/>
                </a:solidFill>
              </a:rPr>
              <a:t>ge</a:t>
            </a:r>
            <a:r>
              <a:rPr>
                <a:solidFill>
                  <a:srgbClr val="558ED5"/>
                </a:solidFill>
              </a:rPr>
              <a:t>ne</a:t>
            </a:r>
            <a:r>
              <a:rPr>
                <a:solidFill>
                  <a:srgbClr val="FF33CC"/>
                </a:solidFill>
              </a:rPr>
              <a:t>re</a:t>
            </a:r>
            <a:r>
              <a:rPr>
                <a:solidFill>
                  <a:srgbClr val="558ED5"/>
                </a:solidFill>
              </a:rPr>
              <a:t>?</a:t>
            </a:r>
          </a:p>
        </p:txBody>
      </p:sp>
      <p:sp>
        <p:nvSpPr>
          <p:cNvPr id="134" name="Insieme coerente e abbastanza rigido di credenze, spesso non supportate da alcuna evidenza scientifica,  che riguardano il modo di concepire il femminile e il maschile,  e che influenzano ogni individuo nel suo modo di percepire ed avere aspettative nei confronti di se stesse/i o degli altri in quanto semplici membri di uno dei due generi."/>
          <p:cNvSpPr txBox="1"/>
          <p:nvPr/>
        </p:nvSpPr>
        <p:spPr>
          <a:xfrm>
            <a:off x="502315" y="1609199"/>
            <a:ext cx="8139370" cy="2148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marL="657726" indent="-200526" defTabSz="449580">
              <a:lnSpc>
                <a:spcPct val="115000"/>
              </a:lnSpc>
              <a:buSzPct val="100000"/>
              <a:buChar char="•"/>
              <a:defRPr sz="2000">
                <a:latin typeface="Century Gothic"/>
                <a:ea typeface="Century Gothic"/>
                <a:cs typeface="Century Gothic"/>
                <a:sym typeface="Century Gothic"/>
              </a:defRPr>
            </a:lvl1pPr>
          </a:lstStyle>
          <a:p>
            <a:r>
              <a:t> Insieme coerente e abbastanza rigido di credenze, spesso non supportate da alcuna evidenza scientifica,  che riguardano il modo di concepire il femminile e il maschile,  e che influenzano ogni individuo nel suo modo di percepire ed avere aspettative nei confronti di se stesse/i o degli altri in quanto semplici membri di uno dei due generi.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Gender.jpg" descr="Gender.jpg"/>
          <p:cNvPicPr>
            <a:picLocks noChangeAspect="1"/>
          </p:cNvPicPr>
          <p:nvPr/>
        </p:nvPicPr>
        <p:blipFill>
          <a:blip r:embed="rId2">
            <a:extLst/>
          </a:blip>
          <a:stretch>
            <a:fillRect/>
          </a:stretch>
        </p:blipFill>
        <p:spPr>
          <a:xfrm>
            <a:off x="83371" y="3964496"/>
            <a:ext cx="2135283" cy="1091070"/>
          </a:xfrm>
          <a:prstGeom prst="rect">
            <a:avLst/>
          </a:prstGeom>
          <a:ln w="12700">
            <a:miter lim="400000"/>
          </a:ln>
        </p:spPr>
      </p:pic>
      <p:pic>
        <p:nvPicPr>
          <p:cNvPr id="137" name="Jurnal-Psikologi.jpg" descr="Jurnal-Psikologi.jpg"/>
          <p:cNvPicPr>
            <a:picLocks noChangeAspect="1"/>
          </p:cNvPicPr>
          <p:nvPr/>
        </p:nvPicPr>
        <p:blipFill>
          <a:blip r:embed="rId3">
            <a:extLst/>
          </a:blip>
          <a:stretch>
            <a:fillRect/>
          </a:stretch>
        </p:blipFill>
        <p:spPr>
          <a:xfrm>
            <a:off x="27044" y="40480"/>
            <a:ext cx="1209041" cy="1209041"/>
          </a:xfrm>
          <a:prstGeom prst="rect">
            <a:avLst/>
          </a:prstGeom>
          <a:ln w="12700">
            <a:miter lim="400000"/>
          </a:ln>
        </p:spPr>
      </p:pic>
      <p:pic>
        <p:nvPicPr>
          <p:cNvPr id="138" name="lessons (1).jpeg" descr="lessons (1).jpeg"/>
          <p:cNvPicPr>
            <a:picLocks noChangeAspect="1"/>
          </p:cNvPicPr>
          <p:nvPr/>
        </p:nvPicPr>
        <p:blipFill>
          <a:blip r:embed="rId4">
            <a:alphaModFix amt="28109"/>
            <a:extLst/>
          </a:blip>
          <a:stretch>
            <a:fillRect/>
          </a:stretch>
        </p:blipFill>
        <p:spPr>
          <a:xfrm>
            <a:off x="-373361" y="-662670"/>
            <a:ext cx="11283570" cy="7568671"/>
          </a:xfrm>
          <a:prstGeom prst="rect">
            <a:avLst/>
          </a:prstGeom>
          <a:ln w="12700">
            <a:miter lim="400000"/>
          </a:ln>
        </p:spPr>
      </p:pic>
      <p:sp>
        <p:nvSpPr>
          <p:cNvPr id="139" name="Rettangolo 6"/>
          <p:cNvSpPr txBox="1"/>
          <p:nvPr/>
        </p:nvSpPr>
        <p:spPr>
          <a:xfrm>
            <a:off x="1683588" y="-27260"/>
            <a:ext cx="6619930" cy="523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2800">
                <a:latin typeface="Century Gothic"/>
                <a:ea typeface="Century Gothic"/>
                <a:cs typeface="Century Gothic"/>
                <a:sym typeface="Century Gothic"/>
              </a:defRPr>
            </a:lvl1pPr>
          </a:lstStyle>
          <a:p>
            <a:r>
              <a:t>1.2) Com’è nata l’idea del progetto?</a:t>
            </a:r>
          </a:p>
        </p:txBody>
      </p:sp>
      <p:sp>
        <p:nvSpPr>
          <p:cNvPr id="140" name="CasellaDiTesto 9"/>
          <p:cNvSpPr txBox="1"/>
          <p:nvPr/>
        </p:nvSpPr>
        <p:spPr>
          <a:xfrm>
            <a:off x="656135" y="1491247"/>
            <a:ext cx="2899244" cy="929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defRPr>
                <a:latin typeface="Century Gothic"/>
                <a:ea typeface="Century Gothic"/>
                <a:cs typeface="Century Gothic"/>
                <a:sym typeface="Century Gothic"/>
              </a:defRPr>
            </a:pPr>
            <a:r>
              <a:t>Letteratura di riferimento</a:t>
            </a:r>
          </a:p>
          <a:p>
            <a:pPr>
              <a:buSzPct val="100000"/>
              <a:buFont typeface="Arial"/>
              <a:buChar char="•"/>
              <a:defRPr>
                <a:latin typeface="Century Gothic"/>
                <a:ea typeface="Century Gothic"/>
                <a:cs typeface="Century Gothic"/>
                <a:sym typeface="Century Gothic"/>
              </a:defRPr>
            </a:pPr>
            <a:endParaRPr/>
          </a:p>
          <a:p>
            <a:pPr>
              <a:defRPr>
                <a:latin typeface="Century Gothic"/>
                <a:ea typeface="Century Gothic"/>
                <a:cs typeface="Century Gothic"/>
                <a:sym typeface="Century Gothic"/>
              </a:defRPr>
            </a:pPr>
            <a:r>
              <a:t>Analisi dati dell’</a:t>
            </a:r>
            <a:r>
              <a:rPr b="1">
                <a:ln w="899">
                  <a:solidFill>
                    <a:srgbClr val="1E7DEF">
                      <a:alpha val="55000"/>
                    </a:srgbClr>
                  </a:solidFill>
                </a:ln>
                <a:solidFill>
                  <a:srgbClr val="FCFCFF"/>
                </a:solidFill>
              </a:rPr>
              <a:t>ISTAT</a:t>
            </a:r>
          </a:p>
        </p:txBody>
      </p:sp>
      <p:sp>
        <p:nvSpPr>
          <p:cNvPr id="141" name="Rettangolo 13"/>
          <p:cNvSpPr txBox="1"/>
          <p:nvPr/>
        </p:nvSpPr>
        <p:spPr>
          <a:xfrm>
            <a:off x="3654819" y="1407401"/>
            <a:ext cx="3227188" cy="652474"/>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defRPr>
                <a:latin typeface="Century Gothic"/>
                <a:ea typeface="Century Gothic"/>
                <a:cs typeface="Century Gothic"/>
                <a:sym typeface="Century Gothic"/>
              </a:defRPr>
            </a:pPr>
            <a:r>
              <a:t>Elena Gianini Belotti</a:t>
            </a:r>
          </a:p>
          <a:p>
            <a:pPr>
              <a:defRPr>
                <a:latin typeface="Century Gothic"/>
                <a:ea typeface="Century Gothic"/>
                <a:cs typeface="Century Gothic"/>
                <a:sym typeface="Century Gothic"/>
              </a:defRPr>
            </a:pPr>
            <a:r>
              <a:t>“</a:t>
            </a:r>
            <a:r>
              <a:rPr i="1"/>
              <a:t>Dalla parte delle bambine</a:t>
            </a:r>
            <a:r>
              <a:rPr>
                <a:latin typeface="Swis721 Ex BT"/>
                <a:ea typeface="Swis721 Ex BT"/>
                <a:cs typeface="Swis721 Ex BT"/>
                <a:sym typeface="Swis721 Ex BT"/>
              </a:rPr>
              <a:t>”</a:t>
            </a:r>
          </a:p>
        </p:txBody>
      </p:sp>
      <p:sp>
        <p:nvSpPr>
          <p:cNvPr id="142" name="CasellaDiTesto 15"/>
          <p:cNvSpPr txBox="1"/>
          <p:nvPr/>
        </p:nvSpPr>
        <p:spPr>
          <a:xfrm>
            <a:off x="3707840" y="2234197"/>
            <a:ext cx="3121152" cy="650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a:latin typeface="Century Gothic"/>
                <a:ea typeface="Century Gothic"/>
                <a:cs typeface="Century Gothic"/>
                <a:sym typeface="Century Gothic"/>
              </a:defRPr>
            </a:pPr>
            <a:r>
              <a:t>“ </a:t>
            </a:r>
            <a:r>
              <a:rPr i="1"/>
              <a:t>Come cambia la vita delle donne</a:t>
            </a:r>
            <a:r>
              <a:t>?  2004-2014 “</a:t>
            </a:r>
          </a:p>
        </p:txBody>
      </p:sp>
      <p:sp>
        <p:nvSpPr>
          <p:cNvPr id="143" name="Rettangolo 20"/>
          <p:cNvSpPr txBox="1"/>
          <p:nvPr/>
        </p:nvSpPr>
        <p:spPr>
          <a:xfrm>
            <a:off x="2262536" y="3822575"/>
            <a:ext cx="4869748" cy="2225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2000" b="1" i="1">
                <a:latin typeface="Century Gothic"/>
                <a:ea typeface="Century Gothic"/>
                <a:cs typeface="Century Gothic"/>
                <a:sym typeface="Century Gothic"/>
              </a:defRPr>
            </a:pPr>
            <a:endParaRPr/>
          </a:p>
          <a:p>
            <a:pPr marL="342900" indent="-342900">
              <a:buSzPct val="100000"/>
              <a:buFont typeface="Arial"/>
              <a:buChar char="•"/>
              <a:defRPr sz="2000">
                <a:latin typeface="Century Gothic"/>
                <a:ea typeface="Century Gothic"/>
                <a:cs typeface="Century Gothic"/>
                <a:sym typeface="Century Gothic"/>
              </a:defRPr>
            </a:pPr>
            <a:r>
              <a:t>Esiste una </a:t>
            </a:r>
            <a:r>
              <a:rPr b="1" u="sng"/>
              <a:t>differenza di genere </a:t>
            </a:r>
            <a:r>
              <a:t>nella distribuzione dei docenti nelle aree disciplinari e nei livelli gerarchici?</a:t>
            </a:r>
          </a:p>
          <a:p>
            <a:pPr marL="342900" indent="-342900">
              <a:buSzPct val="100000"/>
              <a:buFont typeface="Arial"/>
              <a:buChar char="•"/>
              <a:defRPr sz="2000">
                <a:latin typeface="Century Gothic"/>
                <a:ea typeface="Century Gothic"/>
                <a:cs typeface="Century Gothic"/>
                <a:sym typeface="Century Gothic"/>
              </a:defRPr>
            </a:pPr>
            <a:endParaRPr/>
          </a:p>
          <a:p>
            <a:pPr marL="342900" indent="-342900">
              <a:buSzPct val="100000"/>
              <a:buFont typeface="Arial"/>
              <a:buChar char="•"/>
              <a:defRPr sz="2000">
                <a:latin typeface="Century Gothic"/>
                <a:ea typeface="Century Gothic"/>
                <a:cs typeface="Century Gothic"/>
                <a:sym typeface="Century Gothic"/>
              </a:defRPr>
            </a:pPr>
            <a:r>
              <a:t>Come è quantitativamente questa differenza? Dove è più forte?</a:t>
            </a:r>
          </a:p>
        </p:txBody>
      </p:sp>
      <p:pic>
        <p:nvPicPr>
          <p:cNvPr id="144" name="Immagine 11" descr="Immagine 11"/>
          <p:cNvPicPr>
            <a:picLocks noChangeAspect="1"/>
          </p:cNvPicPr>
          <p:nvPr/>
        </p:nvPicPr>
        <p:blipFill>
          <a:blip r:embed="rId5">
            <a:extLst/>
          </a:blip>
          <a:stretch>
            <a:fillRect/>
          </a:stretch>
        </p:blipFill>
        <p:spPr>
          <a:xfrm flipH="1">
            <a:off x="3478191" y="1390931"/>
            <a:ext cx="178788" cy="1409673"/>
          </a:xfrm>
          <a:prstGeom prst="rect">
            <a:avLst/>
          </a:prstGeom>
          <a:ln w="12700">
            <a:miter lim="400000"/>
          </a:ln>
        </p:spPr>
      </p:pic>
      <p:pic>
        <p:nvPicPr>
          <p:cNvPr id="145" name="Freccia-giù-trasparente.png" descr="Freccia-giù-trasparente.png"/>
          <p:cNvPicPr>
            <a:picLocks noChangeAspect="1"/>
          </p:cNvPicPr>
          <p:nvPr/>
        </p:nvPicPr>
        <p:blipFill>
          <a:blip r:embed="rId6">
            <a:extLst/>
          </a:blip>
          <a:stretch>
            <a:fillRect/>
          </a:stretch>
        </p:blipFill>
        <p:spPr>
          <a:xfrm>
            <a:off x="1746669" y="2576197"/>
            <a:ext cx="942288" cy="1091070"/>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 name="pictogram-puzzle-bulb-teamwork-support-design-collaborative-cooperation-work-icon-set-colorful-vector-illustration-76811731.jpg" descr="pictogram-puzzle-bulb-teamwork-support-design-collaborative-cooperation-work-icon-set-colorful-vector-illustration-76811731.jpg"/>
          <p:cNvPicPr>
            <a:picLocks noChangeAspect="1"/>
          </p:cNvPicPr>
          <p:nvPr/>
        </p:nvPicPr>
        <p:blipFill>
          <a:blip r:embed="rId2">
            <a:extLst/>
          </a:blip>
          <a:stretch>
            <a:fillRect/>
          </a:stretch>
        </p:blipFill>
        <p:spPr>
          <a:xfrm>
            <a:off x="6347253" y="4175816"/>
            <a:ext cx="2996624" cy="2996624"/>
          </a:xfrm>
          <a:prstGeom prst="rect">
            <a:avLst/>
          </a:prstGeom>
          <a:ln w="12700">
            <a:miter lim="400000"/>
          </a:ln>
        </p:spPr>
      </p:pic>
      <p:pic>
        <p:nvPicPr>
          <p:cNvPr id="148" name="obiettivo.jpg" descr="obiettivo.jpg"/>
          <p:cNvPicPr>
            <a:picLocks noChangeAspect="1"/>
          </p:cNvPicPr>
          <p:nvPr/>
        </p:nvPicPr>
        <p:blipFill>
          <a:blip r:embed="rId3">
            <a:extLst/>
          </a:blip>
          <a:stretch>
            <a:fillRect/>
          </a:stretch>
        </p:blipFill>
        <p:spPr>
          <a:xfrm>
            <a:off x="7601932" y="-147003"/>
            <a:ext cx="1526606" cy="1488441"/>
          </a:xfrm>
          <a:prstGeom prst="rect">
            <a:avLst/>
          </a:prstGeom>
          <a:ln w="12700">
            <a:miter lim="400000"/>
          </a:ln>
        </p:spPr>
      </p:pic>
      <p:pic>
        <p:nvPicPr>
          <p:cNvPr id="149" name="crecimiento-empresarial-1287451276.jpg" descr="crecimiento-empresarial-1287451276.jpg"/>
          <p:cNvPicPr>
            <a:picLocks noChangeAspect="1"/>
          </p:cNvPicPr>
          <p:nvPr/>
        </p:nvPicPr>
        <p:blipFill>
          <a:blip r:embed="rId4">
            <a:alphaModFix amt="25495"/>
            <a:extLst/>
          </a:blip>
          <a:stretch>
            <a:fillRect/>
          </a:stretch>
        </p:blipFill>
        <p:spPr>
          <a:xfrm>
            <a:off x="-946326" y="-1"/>
            <a:ext cx="11366852" cy="6858001"/>
          </a:xfrm>
          <a:prstGeom prst="rect">
            <a:avLst/>
          </a:prstGeom>
          <a:ln w="12700">
            <a:miter lim="400000"/>
          </a:ln>
        </p:spPr>
      </p:pic>
      <p:sp>
        <p:nvSpPr>
          <p:cNvPr id="150" name="Titolo 1"/>
          <p:cNvSpPr txBox="1">
            <a:spLocks noGrp="1"/>
          </p:cNvSpPr>
          <p:nvPr>
            <p:ph type="title"/>
          </p:nvPr>
        </p:nvSpPr>
        <p:spPr>
          <a:xfrm>
            <a:off x="39296" y="1722"/>
            <a:ext cx="8229601" cy="595496"/>
          </a:xfrm>
          <a:prstGeom prst="rect">
            <a:avLst/>
          </a:prstGeom>
        </p:spPr>
        <p:txBody>
          <a:bodyPr/>
          <a:lstStyle/>
          <a:p>
            <a:pPr>
              <a:defRPr sz="3200">
                <a:latin typeface="Century Gothic"/>
                <a:ea typeface="Century Gothic"/>
                <a:cs typeface="Century Gothic"/>
                <a:sym typeface="Century Gothic"/>
              </a:defRPr>
            </a:pPr>
            <a:r>
              <a:t>  </a:t>
            </a:r>
            <a:r>
              <a:rPr sz="2800"/>
              <a:t>1.3)</a:t>
            </a:r>
            <a:r>
              <a:t> Qual è il nostro obiettivo?</a:t>
            </a:r>
          </a:p>
        </p:txBody>
      </p:sp>
      <p:sp>
        <p:nvSpPr>
          <p:cNvPr id="151" name="Segnaposto contenuto 2"/>
          <p:cNvSpPr txBox="1">
            <a:spLocks noGrp="1"/>
          </p:cNvSpPr>
          <p:nvPr>
            <p:ph type="body" sz="quarter" idx="1"/>
          </p:nvPr>
        </p:nvSpPr>
        <p:spPr>
          <a:xfrm>
            <a:off x="2827615" y="1169106"/>
            <a:ext cx="5040562" cy="1285196"/>
          </a:xfrm>
          <a:prstGeom prst="rect">
            <a:avLst/>
          </a:prstGeom>
        </p:spPr>
        <p:txBody>
          <a:bodyPr/>
          <a:lstStyle/>
          <a:p>
            <a:pPr>
              <a:lnSpc>
                <a:spcPct val="80000"/>
              </a:lnSpc>
              <a:spcBef>
                <a:spcPts val="400"/>
              </a:spcBef>
              <a:buSzTx/>
              <a:buNone/>
              <a:defRPr sz="1800">
                <a:latin typeface="Century Gothic"/>
                <a:ea typeface="Century Gothic"/>
                <a:cs typeface="Century Gothic"/>
                <a:sym typeface="Century Gothic"/>
              </a:defRPr>
            </a:pPr>
            <a:r>
              <a:t>     Valutare e misurare la discriminazione di genere al variare del </a:t>
            </a:r>
            <a:r>
              <a:rPr b="1"/>
              <a:t>tempo</a:t>
            </a:r>
            <a:r>
              <a:t>, delle aree </a:t>
            </a:r>
            <a:r>
              <a:rPr b="1"/>
              <a:t>geografiche</a:t>
            </a:r>
            <a:r>
              <a:t> secondo le </a:t>
            </a:r>
            <a:r>
              <a:rPr b="1"/>
              <a:t>aree disciplinari </a:t>
            </a:r>
            <a:r>
              <a:t>e i </a:t>
            </a:r>
            <a:r>
              <a:rPr b="1"/>
              <a:t>livelli gerarchici</a:t>
            </a:r>
            <a:r>
              <a:t>.</a:t>
            </a:r>
          </a:p>
        </p:txBody>
      </p:sp>
      <p:sp>
        <p:nvSpPr>
          <p:cNvPr id="152" name="Rettangolo 4"/>
          <p:cNvSpPr txBox="1"/>
          <p:nvPr/>
        </p:nvSpPr>
        <p:spPr>
          <a:xfrm>
            <a:off x="2555776" y="2317528"/>
            <a:ext cx="3758417" cy="9296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285750" indent="-285750">
              <a:buSzPct val="100000"/>
              <a:buFont typeface="Arial"/>
              <a:buChar char="•"/>
              <a:defRPr>
                <a:latin typeface="Century Gothic"/>
                <a:ea typeface="Century Gothic"/>
                <a:cs typeface="Century Gothic"/>
                <a:sym typeface="Century Gothic"/>
              </a:defRPr>
            </a:pPr>
            <a:r>
              <a:t>Genere</a:t>
            </a:r>
          </a:p>
          <a:p>
            <a:pPr marL="285750" indent="-285750">
              <a:buSzPct val="100000"/>
              <a:buFont typeface="Arial"/>
              <a:buChar char="•"/>
              <a:defRPr>
                <a:latin typeface="Century Gothic"/>
                <a:ea typeface="Century Gothic"/>
                <a:cs typeface="Century Gothic"/>
                <a:sym typeface="Century Gothic"/>
              </a:defRPr>
            </a:pPr>
            <a:r>
              <a:t>Anno (2000/2016)</a:t>
            </a:r>
          </a:p>
          <a:p>
            <a:pPr marL="285750" indent="-285750">
              <a:buSzPct val="100000"/>
              <a:buFont typeface="Arial"/>
              <a:buChar char="•"/>
              <a:defRPr>
                <a:latin typeface="Century Gothic"/>
                <a:ea typeface="Century Gothic"/>
                <a:cs typeface="Century Gothic"/>
                <a:sym typeface="Century Gothic"/>
              </a:defRPr>
            </a:pPr>
            <a:r>
              <a:t>Ateneo(Bologna,Palermo).</a:t>
            </a:r>
          </a:p>
        </p:txBody>
      </p:sp>
      <p:sp>
        <p:nvSpPr>
          <p:cNvPr id="153" name="Rettangolo 5"/>
          <p:cNvSpPr txBox="1"/>
          <p:nvPr/>
        </p:nvSpPr>
        <p:spPr>
          <a:xfrm>
            <a:off x="348803" y="2822814"/>
            <a:ext cx="2448274" cy="345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1600" b="1">
                <a:latin typeface="Century Gothic"/>
                <a:ea typeface="Century Gothic"/>
                <a:cs typeface="Century Gothic"/>
                <a:sym typeface="Century Gothic"/>
              </a:defRPr>
            </a:pPr>
            <a:r>
              <a:t>Variabili</a:t>
            </a:r>
            <a:r>
              <a:rPr b="0"/>
              <a:t> di interesse </a:t>
            </a:r>
          </a:p>
        </p:txBody>
      </p:sp>
      <p:graphicFrame>
        <p:nvGraphicFramePr>
          <p:cNvPr id="154" name="Tabella 9"/>
          <p:cNvGraphicFramePr/>
          <p:nvPr/>
        </p:nvGraphicFramePr>
        <p:xfrm>
          <a:off x="75327" y="3685046"/>
          <a:ext cx="6353102" cy="2996619"/>
        </p:xfrm>
        <a:graphic>
          <a:graphicData uri="http://schemas.openxmlformats.org/drawingml/2006/table">
            <a:tbl>
              <a:tblPr firstRow="1" firstCol="1" bandRow="1">
                <a:tableStyleId>{4C3C2611-4C71-4FC5-86AE-919BDF0F9419}</a:tableStyleId>
              </a:tblPr>
              <a:tblGrid>
                <a:gridCol w="1072245"/>
                <a:gridCol w="991403"/>
                <a:gridCol w="1192629"/>
                <a:gridCol w="1231772"/>
                <a:gridCol w="1021038"/>
                <a:gridCol w="844015"/>
              </a:tblGrid>
              <a:tr h="460550">
                <a:tc>
                  <a:txBody>
                    <a:bodyPr/>
                    <a:lstStyle/>
                    <a:p>
                      <a:pPr algn="l">
                        <a:defRPr sz="1800" b="0">
                          <a:solidFill>
                            <a:srgbClr val="000000"/>
                          </a:solidFill>
                        </a:defRPr>
                      </a:pPr>
                      <a:r>
                        <a:rPr sz="1200" b="1">
                          <a:solidFill>
                            <a:srgbClr val="FFFFFF"/>
                          </a:solidFill>
                        </a:rPr>
                        <a:t>1</a:t>
                      </a:r>
                    </a:p>
                  </a:txBody>
                  <a:tcPr marL="0" marR="0" marT="0" marB="0" horzOverflow="overflow"/>
                </a:tc>
                <a:tc>
                  <a:txBody>
                    <a:bodyPr/>
                    <a:lstStyle/>
                    <a:p>
                      <a:pPr algn="l">
                        <a:defRPr sz="1800" b="0">
                          <a:solidFill>
                            <a:srgbClr val="000000"/>
                          </a:solidFill>
                        </a:defRPr>
                      </a:pPr>
                      <a:r>
                        <a:rPr sz="1200" b="1">
                          <a:solidFill>
                            <a:srgbClr val="FFFFFF"/>
                          </a:solidFill>
                        </a:rPr>
                        <a:t>2</a:t>
                      </a:r>
                    </a:p>
                  </a:txBody>
                  <a:tcPr marL="0" marR="0" marT="0" marB="0" horzOverflow="overflow"/>
                </a:tc>
                <a:tc>
                  <a:txBody>
                    <a:bodyPr/>
                    <a:lstStyle/>
                    <a:p>
                      <a:pPr algn="l">
                        <a:defRPr sz="1800" b="0">
                          <a:solidFill>
                            <a:srgbClr val="000000"/>
                          </a:solidFill>
                        </a:defRPr>
                      </a:pPr>
                      <a:r>
                        <a:rPr sz="1200" b="1">
                          <a:solidFill>
                            <a:srgbClr val="FFFFFF"/>
                          </a:solidFill>
                        </a:rPr>
                        <a:t>3</a:t>
                      </a:r>
                    </a:p>
                  </a:txBody>
                  <a:tcPr marL="0" marR="0" marT="0" marB="0" horzOverflow="overflow"/>
                </a:tc>
                <a:tc>
                  <a:txBody>
                    <a:bodyPr/>
                    <a:lstStyle/>
                    <a:p>
                      <a:pPr algn="l">
                        <a:defRPr sz="1800" b="0">
                          <a:solidFill>
                            <a:srgbClr val="000000"/>
                          </a:solidFill>
                        </a:defRPr>
                      </a:pPr>
                      <a:r>
                        <a:rPr sz="1200" b="1">
                          <a:solidFill>
                            <a:srgbClr val="FFFFFF"/>
                          </a:solidFill>
                        </a:rPr>
                        <a:t>4</a:t>
                      </a:r>
                    </a:p>
                  </a:txBody>
                  <a:tcPr marL="0" marR="0" marT="0" marB="0" horzOverflow="overflow"/>
                </a:tc>
                <a:tc>
                  <a:txBody>
                    <a:bodyPr/>
                    <a:lstStyle/>
                    <a:p>
                      <a:pPr algn="l">
                        <a:defRPr sz="1800" b="0">
                          <a:solidFill>
                            <a:srgbClr val="000000"/>
                          </a:solidFill>
                        </a:defRPr>
                      </a:pPr>
                      <a:r>
                        <a:rPr sz="1200" b="1">
                          <a:solidFill>
                            <a:srgbClr val="FFFFFF"/>
                          </a:solidFill>
                        </a:rPr>
                        <a:t>5</a:t>
                      </a:r>
                    </a:p>
                  </a:txBody>
                  <a:tcPr marL="0" marR="0" marT="0" marB="0" horzOverflow="overflow"/>
                </a:tc>
                <a:tc>
                  <a:txBody>
                    <a:bodyPr/>
                    <a:lstStyle/>
                    <a:p>
                      <a:pPr algn="l">
                        <a:defRPr sz="1800" b="0">
                          <a:solidFill>
                            <a:srgbClr val="000000"/>
                          </a:solidFill>
                        </a:defRPr>
                      </a:pPr>
                      <a:r>
                        <a:rPr sz="1200" b="1">
                          <a:solidFill>
                            <a:srgbClr val="FFFFFF"/>
                          </a:solidFill>
                        </a:rPr>
                        <a:t>6</a:t>
                      </a:r>
                    </a:p>
                  </a:txBody>
                  <a:tcPr marL="0" marR="0" marT="0" marB="0" horzOverflow="overflow"/>
                </a:tc>
              </a:tr>
              <a:tr h="510820">
                <a:tc>
                  <a:txBody>
                    <a:bodyPr/>
                    <a:lstStyle/>
                    <a:p>
                      <a:pPr algn="l">
                        <a:defRPr sz="1800" b="0">
                          <a:solidFill>
                            <a:srgbClr val="000000"/>
                          </a:solidFill>
                        </a:defRPr>
                      </a:pPr>
                      <a:r>
                        <a:rPr sz="1200">
                          <a:latin typeface="Century Gothic"/>
                          <a:ea typeface="Century Gothic"/>
                          <a:cs typeface="Century Gothic"/>
                          <a:sym typeface="Century Gothic"/>
                        </a:rPr>
                        <a:t>Biologia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Ingegneria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Medicina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Giurisprudenza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Scienze Sociali</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Lettere</a:t>
                      </a:r>
                    </a:p>
                  </a:txBody>
                  <a:tcPr marL="0" marR="0" marT="0" marB="0" horzOverflow="overflow">
                    <a:solidFill>
                      <a:srgbClr val="DCE6F2"/>
                    </a:solidFill>
                  </a:tcPr>
                </a:tc>
              </a:tr>
              <a:tr h="255410">
                <a:tc>
                  <a:txBody>
                    <a:bodyPr/>
                    <a:lstStyle/>
                    <a:p>
                      <a:pPr algn="l">
                        <a:defRPr sz="1800" b="0">
                          <a:solidFill>
                            <a:srgbClr val="000000"/>
                          </a:solidFill>
                        </a:defRPr>
                      </a:pPr>
                      <a:r>
                        <a:rPr sz="1200">
                          <a:latin typeface="Century Gothic"/>
                          <a:ea typeface="Century Gothic"/>
                          <a:cs typeface="Century Gothic"/>
                          <a:sym typeface="Century Gothic"/>
                        </a:rPr>
                        <a:t>Astronomia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Architettura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Veterinaria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IUS </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Economia</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Filosofia</a:t>
                      </a:r>
                    </a:p>
                  </a:txBody>
                  <a:tcPr marL="0" marR="0" marT="0" marB="0" horzOverflow="overflow">
                    <a:solidFill>
                      <a:srgbClr val="DCE6F2"/>
                    </a:solidFill>
                  </a:tcPr>
                </a:tc>
              </a:tr>
              <a:tr h="493793">
                <a:tc>
                  <a:txBody>
                    <a:bodyPr/>
                    <a:lstStyle/>
                    <a:p>
                      <a:pPr algn="l">
                        <a:defRPr sz="1800" b="0">
                          <a:solidFill>
                            <a:srgbClr val="000000"/>
                          </a:solidFill>
                        </a:defRPr>
                      </a:pPr>
                      <a:r>
                        <a:rPr sz="1200">
                          <a:latin typeface="Century Gothic"/>
                          <a:ea typeface="Century Gothic"/>
                          <a:cs typeface="Century Gothic"/>
                          <a:sym typeface="Century Gothic"/>
                        </a:rPr>
                        <a:t>Agraria</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Farmacia</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Scienze Politiche</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MEDR</a:t>
                      </a:r>
                    </a:p>
                  </a:txBody>
                  <a:tcPr marL="0" marR="0" marT="0" marB="0" horzOverflow="overflow">
                    <a:solidFill>
                      <a:srgbClr val="DCE6F2"/>
                    </a:solidFill>
                  </a:tcPr>
                </a:tc>
              </a:tr>
              <a:tr h="493793">
                <a:tc>
                  <a:txBody>
                    <a:bodyPr/>
                    <a:lstStyle/>
                    <a:p>
                      <a:pPr algn="l">
                        <a:defRPr sz="1800" b="0">
                          <a:solidFill>
                            <a:srgbClr val="000000"/>
                          </a:solidFill>
                        </a:defRPr>
                      </a:pPr>
                      <a:r>
                        <a:rPr sz="1200">
                          <a:latin typeface="Century Gothic"/>
                          <a:ea typeface="Century Gothic"/>
                          <a:cs typeface="Century Gothic"/>
                          <a:sym typeface="Century Gothic"/>
                        </a:rPr>
                        <a:t>Fisica</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Scienze biologiche</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Scienze Aziendali</a:t>
                      </a: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Lingue</a:t>
                      </a:r>
                    </a:p>
                  </a:txBody>
                  <a:tcPr marL="0" marR="0" marT="0" marB="0" horzOverflow="overflow">
                    <a:solidFill>
                      <a:srgbClr val="DCE6F2"/>
                    </a:solidFill>
                  </a:tcPr>
                </a:tc>
              </a:tr>
              <a:tr h="255410">
                <a:tc>
                  <a:txBody>
                    <a:bodyPr/>
                    <a:lstStyle/>
                    <a:p>
                      <a:pPr algn="l">
                        <a:defRPr sz="1800" b="0">
                          <a:solidFill>
                            <a:srgbClr val="000000"/>
                          </a:solidFill>
                        </a:defRPr>
                      </a:pPr>
                      <a:r>
                        <a:rPr sz="1200">
                          <a:latin typeface="Century Gothic"/>
                          <a:ea typeface="Century Gothic"/>
                          <a:cs typeface="Century Gothic"/>
                          <a:sym typeface="Century Gothic"/>
                        </a:rPr>
                        <a:t>Matematica</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sz="1800"/>
                      </a:pPr>
                      <a:r>
                        <a:rPr sz="1200">
                          <a:latin typeface="Century Gothic"/>
                          <a:ea typeface="Century Gothic"/>
                          <a:cs typeface="Century Gothic"/>
                          <a:sym typeface="Century Gothic"/>
                        </a:rPr>
                        <a:t>Neuromotorie</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r>
              <a:tr h="255410">
                <a:tc>
                  <a:txBody>
                    <a:bodyPr/>
                    <a:lstStyle/>
                    <a:p>
                      <a:pPr algn="l">
                        <a:defRPr sz="1800" b="0">
                          <a:solidFill>
                            <a:srgbClr val="000000"/>
                          </a:solidFill>
                        </a:defRPr>
                      </a:pPr>
                      <a:r>
                        <a:rPr sz="1200">
                          <a:latin typeface="Century Gothic"/>
                          <a:ea typeface="Century Gothic"/>
                          <a:cs typeface="Century Gothic"/>
                          <a:sym typeface="Century Gothic"/>
                        </a:rPr>
                        <a:t>Chimica</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r>
              <a:tr h="271433">
                <a:tc>
                  <a:txBody>
                    <a:bodyPr/>
                    <a:lstStyle/>
                    <a:p>
                      <a:pPr algn="l">
                        <a:defRPr sz="1800" b="0">
                          <a:solidFill>
                            <a:srgbClr val="000000"/>
                          </a:solidFill>
                        </a:defRPr>
                      </a:pPr>
                      <a:r>
                        <a:rPr sz="1200">
                          <a:latin typeface="Century Gothic"/>
                          <a:ea typeface="Century Gothic"/>
                          <a:cs typeface="Century Gothic"/>
                          <a:sym typeface="Century Gothic"/>
                        </a:rPr>
                        <a:t>Informatica</a:t>
                      </a: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c>
                  <a:txBody>
                    <a:bodyPr/>
                    <a:lstStyle/>
                    <a:p>
                      <a:pPr algn="l">
                        <a:defRPr>
                          <a:latin typeface="Cambria"/>
                          <a:ea typeface="Cambria"/>
                          <a:cs typeface="Cambria"/>
                          <a:sym typeface="Cambria"/>
                        </a:defRPr>
                      </a:pPr>
                      <a:endParaRPr/>
                    </a:p>
                  </a:txBody>
                  <a:tcPr marL="0" marR="0" marT="0" marB="0" horzOverflow="overflow">
                    <a:solidFill>
                      <a:srgbClr val="DCE6F2"/>
                    </a:solidFill>
                  </a:tcPr>
                </a:tc>
              </a:tr>
            </a:tbl>
          </a:graphicData>
        </a:graphic>
      </p:graphicFrame>
      <p:sp>
        <p:nvSpPr>
          <p:cNvPr id="155" name="CasellaDiTesto 14"/>
          <p:cNvSpPr txBox="1"/>
          <p:nvPr/>
        </p:nvSpPr>
        <p:spPr>
          <a:xfrm>
            <a:off x="217096" y="-1452248"/>
            <a:ext cx="5841320" cy="345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1600">
                <a:latin typeface="Century Gothic"/>
                <a:ea typeface="Century Gothic"/>
                <a:cs typeface="Century Gothic"/>
                <a:sym typeface="Century Gothic"/>
              </a:defRPr>
            </a:pPr>
            <a:r>
              <a:t>Suddivisione </a:t>
            </a:r>
            <a:r>
              <a:rPr b="1"/>
              <a:t>Aree Disciplinari </a:t>
            </a:r>
            <a:r>
              <a:t>in Macrosettori numerati</a:t>
            </a:r>
          </a:p>
        </p:txBody>
      </p:sp>
      <p:sp>
        <p:nvSpPr>
          <p:cNvPr id="156" name="CasellaDiTesto 15"/>
          <p:cNvSpPr txBox="1"/>
          <p:nvPr/>
        </p:nvSpPr>
        <p:spPr>
          <a:xfrm>
            <a:off x="6434456" y="2512107"/>
            <a:ext cx="2822218" cy="1488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a:latin typeface="Century Gothic"/>
                <a:ea typeface="Century Gothic"/>
                <a:cs typeface="Century Gothic"/>
                <a:sym typeface="Century Gothic"/>
              </a:defRPr>
            </a:pPr>
            <a:r>
              <a:t>Fasce      suddivisione in:</a:t>
            </a:r>
          </a:p>
          <a:p>
            <a:pPr>
              <a:defRPr>
                <a:latin typeface="Century Gothic"/>
                <a:ea typeface="Century Gothic"/>
                <a:cs typeface="Century Gothic"/>
                <a:sym typeface="Century Gothic"/>
              </a:defRPr>
            </a:pPr>
            <a:endParaRPr/>
          </a:p>
          <a:p>
            <a:pPr marL="285750" indent="-285750">
              <a:buSzPct val="100000"/>
              <a:buFont typeface="Arial"/>
              <a:buChar char="•"/>
              <a:defRPr>
                <a:latin typeface="Century Gothic"/>
                <a:ea typeface="Century Gothic"/>
                <a:cs typeface="Century Gothic"/>
                <a:sym typeface="Century Gothic"/>
              </a:defRPr>
            </a:pPr>
            <a:r>
              <a:t>Ricercatori</a:t>
            </a:r>
          </a:p>
          <a:p>
            <a:pPr marL="285750" indent="-285750">
              <a:buSzPct val="100000"/>
              <a:buFont typeface="Arial"/>
              <a:buChar char="•"/>
              <a:defRPr>
                <a:latin typeface="Century Gothic"/>
                <a:ea typeface="Century Gothic"/>
                <a:cs typeface="Century Gothic"/>
                <a:sym typeface="Century Gothic"/>
              </a:defRPr>
            </a:pPr>
            <a:r>
              <a:t>Associati</a:t>
            </a:r>
          </a:p>
          <a:p>
            <a:pPr marL="285750" indent="-285750">
              <a:buSzPct val="100000"/>
              <a:buFont typeface="Arial"/>
              <a:buChar char="•"/>
              <a:defRPr>
                <a:latin typeface="Century Gothic"/>
                <a:ea typeface="Century Gothic"/>
                <a:cs typeface="Century Gothic"/>
                <a:sym typeface="Century Gothic"/>
              </a:defRPr>
            </a:pPr>
            <a:r>
              <a:t>Ordinari</a:t>
            </a:r>
          </a:p>
        </p:txBody>
      </p:sp>
      <p:pic>
        <p:nvPicPr>
          <p:cNvPr id="157" name="Immagine 19" descr="Immagine 19"/>
          <p:cNvPicPr>
            <a:picLocks noChangeAspect="1"/>
          </p:cNvPicPr>
          <p:nvPr/>
        </p:nvPicPr>
        <p:blipFill>
          <a:blip r:embed="rId5">
            <a:extLst/>
          </a:blip>
          <a:stretch>
            <a:fillRect/>
          </a:stretch>
        </p:blipFill>
        <p:spPr>
          <a:xfrm flipH="1">
            <a:off x="2438942" y="2201798"/>
            <a:ext cx="148970" cy="1409673"/>
          </a:xfrm>
          <a:prstGeom prst="rect">
            <a:avLst/>
          </a:prstGeom>
          <a:ln w="12700">
            <a:miter lim="400000"/>
          </a:ln>
        </p:spPr>
      </p:pic>
      <p:sp>
        <p:nvSpPr>
          <p:cNvPr id="158" name="Linea"/>
          <p:cNvSpPr/>
          <p:nvPr/>
        </p:nvSpPr>
        <p:spPr>
          <a:xfrm flipV="1">
            <a:off x="4326480" y="515805"/>
            <a:ext cx="1" cy="595496"/>
          </a:xfrm>
          <a:prstGeom prst="line">
            <a:avLst/>
          </a:prstGeom>
          <a:ln w="38100">
            <a:solidFill>
              <a:srgbClr val="000000"/>
            </a:solidFill>
            <a:custDash>
              <a:ds d="200000" sp="200000"/>
            </a:custDash>
            <a:miter lim="400000"/>
          </a:ln>
        </p:spPr>
        <p:txBody>
          <a:bodyPr lIns="45719" rIns="45719"/>
          <a:lstStyle/>
          <a:p>
            <a:endParaRPr/>
          </a:p>
        </p:txBody>
      </p:sp>
      <p:sp>
        <p:nvSpPr>
          <p:cNvPr id="159" name="Linea"/>
          <p:cNvSpPr/>
          <p:nvPr/>
        </p:nvSpPr>
        <p:spPr>
          <a:xfrm>
            <a:off x="7166657" y="2668488"/>
            <a:ext cx="285029" cy="1"/>
          </a:xfrm>
          <a:prstGeom prst="line">
            <a:avLst/>
          </a:prstGeom>
          <a:ln w="25400">
            <a:solidFill>
              <a:srgbClr val="000000"/>
            </a:solidFill>
            <a:tailEnd type="triangle"/>
          </a:ln>
          <a:effectLst>
            <a:outerShdw blurRad="38100" dist="20000" dir="5400000" rotWithShape="0">
              <a:srgbClr val="000000">
                <a:alpha val="38000"/>
              </a:srgbClr>
            </a:outerShdw>
          </a:effectLst>
        </p:spPr>
        <p:txBody>
          <a:bodyPr lIns="45719" rIns="45719"/>
          <a:lstStyle/>
          <a:p>
            <a:endParaRPr/>
          </a:p>
        </p:txBody>
      </p:sp>
      <p:pic>
        <p:nvPicPr>
          <p:cNvPr id="160" name="Freccia-giù-trasparente.png" descr="Freccia-giù-trasparente.png"/>
          <p:cNvPicPr>
            <a:picLocks noChangeAspect="1"/>
          </p:cNvPicPr>
          <p:nvPr/>
        </p:nvPicPr>
        <p:blipFill>
          <a:blip r:embed="rId6">
            <a:extLst/>
          </a:blip>
          <a:stretch>
            <a:fillRect/>
          </a:stretch>
        </p:blipFill>
        <p:spPr>
          <a:xfrm flipH="1">
            <a:off x="993704" y="2022387"/>
            <a:ext cx="802872" cy="929641"/>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slika_novi_zaposl.jpg" descr="slika_novi_zaposl.jpg"/>
          <p:cNvPicPr>
            <a:picLocks noChangeAspect="1"/>
          </p:cNvPicPr>
          <p:nvPr/>
        </p:nvPicPr>
        <p:blipFill>
          <a:blip r:embed="rId2">
            <a:extLst/>
          </a:blip>
          <a:stretch>
            <a:fillRect/>
          </a:stretch>
        </p:blipFill>
        <p:spPr>
          <a:xfrm>
            <a:off x="6617708" y="4502584"/>
            <a:ext cx="2530930" cy="2435345"/>
          </a:xfrm>
          <a:prstGeom prst="rect">
            <a:avLst/>
          </a:prstGeom>
          <a:ln w="12700">
            <a:miter lim="400000"/>
          </a:ln>
        </p:spPr>
      </p:pic>
      <p:pic>
        <p:nvPicPr>
          <p:cNvPr id="163" name="40214308-design-piatto-colorato-illustrazione-vettoriale-concetto-di-creatività-grande-idea-lavoro-creativo-di-.jpg" descr="40214308-design-piatto-colorato-illustrazione-vettoriale-concetto-di-creatività-grande-idea-lavoro-creativo-di-.jpg"/>
          <p:cNvPicPr>
            <a:picLocks noChangeAspect="1"/>
          </p:cNvPicPr>
          <p:nvPr/>
        </p:nvPicPr>
        <p:blipFill>
          <a:blip r:embed="rId3">
            <a:extLst/>
          </a:blip>
          <a:stretch>
            <a:fillRect/>
          </a:stretch>
        </p:blipFill>
        <p:spPr>
          <a:xfrm>
            <a:off x="-20239" y="4256676"/>
            <a:ext cx="2715647" cy="2715648"/>
          </a:xfrm>
          <a:prstGeom prst="rect">
            <a:avLst/>
          </a:prstGeom>
          <a:ln w="12700">
            <a:miter lim="400000"/>
          </a:ln>
        </p:spPr>
      </p:pic>
      <p:pic>
        <p:nvPicPr>
          <p:cNvPr id="164" name="1.jpg" descr="1.jpg"/>
          <p:cNvPicPr>
            <a:picLocks noChangeAspect="1"/>
          </p:cNvPicPr>
          <p:nvPr/>
        </p:nvPicPr>
        <p:blipFill>
          <a:blip r:embed="rId4">
            <a:alphaModFix amt="41058"/>
            <a:extLst/>
          </a:blip>
          <a:stretch>
            <a:fillRect/>
          </a:stretch>
        </p:blipFill>
        <p:spPr>
          <a:xfrm>
            <a:off x="0" y="1712807"/>
            <a:ext cx="9144000" cy="5151550"/>
          </a:xfrm>
          <a:prstGeom prst="rect">
            <a:avLst/>
          </a:prstGeom>
          <a:ln w="12700">
            <a:miter lim="400000"/>
          </a:ln>
        </p:spPr>
      </p:pic>
      <p:pic>
        <p:nvPicPr>
          <p:cNvPr id="165" name="statistics-flat-icon-vector-7303835.jpg" descr="statistics-flat-icon-vector-7303835.jpg"/>
          <p:cNvPicPr>
            <a:picLocks noChangeAspect="1"/>
          </p:cNvPicPr>
          <p:nvPr/>
        </p:nvPicPr>
        <p:blipFill>
          <a:blip r:embed="rId5">
            <a:extLst/>
          </a:blip>
          <a:stretch>
            <a:fillRect/>
          </a:stretch>
        </p:blipFill>
        <p:spPr>
          <a:xfrm>
            <a:off x="5973207" y="867741"/>
            <a:ext cx="963971" cy="960084"/>
          </a:xfrm>
          <a:prstGeom prst="rect">
            <a:avLst/>
          </a:prstGeom>
          <a:ln w="12700">
            <a:miter lim="400000"/>
          </a:ln>
        </p:spPr>
      </p:pic>
      <p:pic>
        <p:nvPicPr>
          <p:cNvPr id="166" name="download-1.png" descr="download-1.png"/>
          <p:cNvPicPr>
            <a:picLocks noChangeAspect="1"/>
          </p:cNvPicPr>
          <p:nvPr/>
        </p:nvPicPr>
        <p:blipFill>
          <a:blip r:embed="rId6">
            <a:extLst/>
          </a:blip>
          <a:stretch>
            <a:fillRect/>
          </a:stretch>
        </p:blipFill>
        <p:spPr>
          <a:xfrm>
            <a:off x="10563047" y="2723781"/>
            <a:ext cx="865783" cy="865783"/>
          </a:xfrm>
          <a:prstGeom prst="rect">
            <a:avLst/>
          </a:prstGeom>
          <a:ln w="12700">
            <a:miter lim="400000"/>
          </a:ln>
        </p:spPr>
      </p:pic>
      <p:pic>
        <p:nvPicPr>
          <p:cNvPr id="167" name="download.png" descr="download.png"/>
          <p:cNvPicPr>
            <a:picLocks noChangeAspect="1"/>
          </p:cNvPicPr>
          <p:nvPr/>
        </p:nvPicPr>
        <p:blipFill>
          <a:blip r:embed="rId7">
            <a:extLst/>
          </a:blip>
          <a:stretch>
            <a:fillRect/>
          </a:stretch>
        </p:blipFill>
        <p:spPr>
          <a:xfrm>
            <a:off x="2995542" y="3502043"/>
            <a:ext cx="747473" cy="648224"/>
          </a:xfrm>
          <a:prstGeom prst="rect">
            <a:avLst/>
          </a:prstGeom>
          <a:ln w="12700">
            <a:miter lim="400000"/>
          </a:ln>
        </p:spPr>
      </p:pic>
      <p:pic>
        <p:nvPicPr>
          <p:cNvPr id="168" name="download.jpg" descr="download.jpg"/>
          <p:cNvPicPr>
            <a:picLocks noChangeAspect="1"/>
          </p:cNvPicPr>
          <p:nvPr/>
        </p:nvPicPr>
        <p:blipFill>
          <a:blip r:embed="rId8">
            <a:extLst/>
          </a:blip>
          <a:stretch>
            <a:fillRect/>
          </a:stretch>
        </p:blipFill>
        <p:spPr>
          <a:xfrm>
            <a:off x="5973207" y="2010225"/>
            <a:ext cx="963971" cy="963971"/>
          </a:xfrm>
          <a:prstGeom prst="rect">
            <a:avLst/>
          </a:prstGeom>
          <a:ln w="12700">
            <a:miter lim="400000"/>
          </a:ln>
        </p:spPr>
      </p:pic>
      <p:sp>
        <p:nvSpPr>
          <p:cNvPr id="169" name="Titolo 1"/>
          <p:cNvSpPr txBox="1">
            <a:spLocks noGrp="1"/>
          </p:cNvSpPr>
          <p:nvPr>
            <p:ph type="title"/>
          </p:nvPr>
        </p:nvSpPr>
        <p:spPr>
          <a:xfrm>
            <a:off x="1110308" y="-180443"/>
            <a:ext cx="7329784" cy="865783"/>
          </a:xfrm>
          <a:prstGeom prst="rect">
            <a:avLst/>
          </a:prstGeom>
        </p:spPr>
        <p:txBody>
          <a:bodyPr/>
          <a:lstStyle>
            <a:lvl1pPr defTabSz="786384">
              <a:defRPr sz="3096">
                <a:latin typeface="Century Gothic"/>
                <a:ea typeface="Century Gothic"/>
                <a:cs typeface="Century Gothic"/>
                <a:sym typeface="Century Gothic"/>
              </a:defRPr>
            </a:lvl1pPr>
          </a:lstStyle>
          <a:p>
            <a:r>
              <a:t>Come abbiamo organizzato il lavoro?</a:t>
            </a:r>
          </a:p>
        </p:txBody>
      </p:sp>
      <p:grpSp>
        <p:nvGrpSpPr>
          <p:cNvPr id="208" name="Gruppo 57"/>
          <p:cNvGrpSpPr/>
          <p:nvPr/>
        </p:nvGrpSpPr>
        <p:grpSpPr>
          <a:xfrm>
            <a:off x="67144" y="942016"/>
            <a:ext cx="5876365" cy="5901919"/>
            <a:chOff x="67250" y="-12376"/>
            <a:chExt cx="5876363" cy="5901917"/>
          </a:xfrm>
        </p:grpSpPr>
        <p:pic>
          <p:nvPicPr>
            <p:cNvPr id="170" name="images (1) 2.png" descr="images (1) 2.png"/>
            <p:cNvPicPr>
              <a:picLocks noChangeAspect="1"/>
            </p:cNvPicPr>
            <p:nvPr/>
          </p:nvPicPr>
          <p:blipFill>
            <a:blip r:embed="rId9">
              <a:extLst/>
            </a:blip>
            <a:stretch>
              <a:fillRect/>
            </a:stretch>
          </p:blipFill>
          <p:spPr>
            <a:xfrm>
              <a:off x="67250" y="-12377"/>
              <a:ext cx="865958" cy="865958"/>
            </a:xfrm>
            <a:prstGeom prst="rect">
              <a:avLst/>
            </a:prstGeom>
            <a:ln w="12700" cap="flat">
              <a:noFill/>
              <a:miter lim="400000"/>
            </a:ln>
            <a:effectLst/>
          </p:spPr>
        </p:pic>
        <p:sp>
          <p:nvSpPr>
            <p:cNvPr id="171" name="Ovale 23"/>
            <p:cNvSpPr/>
            <p:nvPr/>
          </p:nvSpPr>
          <p:spPr>
            <a:xfrm rot="10800000" flipH="1">
              <a:off x="1550517" y="871769"/>
              <a:ext cx="81609" cy="80521"/>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2" name="Ovale 24"/>
            <p:cNvSpPr/>
            <p:nvPr/>
          </p:nvSpPr>
          <p:spPr>
            <a:xfrm rot="10800000" flipH="1">
              <a:off x="1376855" y="798302"/>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3" name="Ovale 25"/>
            <p:cNvSpPr/>
            <p:nvPr/>
          </p:nvSpPr>
          <p:spPr>
            <a:xfrm rot="10800000" flipH="1">
              <a:off x="1199930" y="735739"/>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4" name="Ovale 26"/>
            <p:cNvSpPr/>
            <p:nvPr/>
          </p:nvSpPr>
          <p:spPr>
            <a:xfrm rot="10800000" flipH="1">
              <a:off x="1020393" y="684656"/>
              <a:ext cx="81609" cy="80521"/>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5" name="Ovale 27"/>
            <p:cNvSpPr/>
            <p:nvPr/>
          </p:nvSpPr>
          <p:spPr>
            <a:xfrm rot="10800000" flipH="1">
              <a:off x="838898" y="645054"/>
              <a:ext cx="81610"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6" name="Ovale 28"/>
            <p:cNvSpPr/>
            <p:nvPr/>
          </p:nvSpPr>
          <p:spPr>
            <a:xfrm rot="10800000" flipH="1">
              <a:off x="2536336" y="1559953"/>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7" name="Ovale 29"/>
            <p:cNvSpPr/>
            <p:nvPr/>
          </p:nvSpPr>
          <p:spPr>
            <a:xfrm rot="10800000" flipH="1">
              <a:off x="2391401" y="1423350"/>
              <a:ext cx="81610"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8" name="Ovale 30"/>
            <p:cNvSpPr/>
            <p:nvPr/>
          </p:nvSpPr>
          <p:spPr>
            <a:xfrm rot="10800000" flipH="1">
              <a:off x="3165693" y="2370965"/>
              <a:ext cx="81610" cy="80521"/>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79" name="Ovale 31"/>
            <p:cNvSpPr/>
            <p:nvPr/>
          </p:nvSpPr>
          <p:spPr>
            <a:xfrm rot="10800000" flipH="1">
              <a:off x="3592012" y="3330061"/>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0" name="Ovale 32"/>
            <p:cNvSpPr/>
            <p:nvPr/>
          </p:nvSpPr>
          <p:spPr>
            <a:xfrm rot="10800000" flipH="1">
              <a:off x="3795051" y="4328757"/>
              <a:ext cx="81610" cy="80521"/>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1" name="Ovale 33"/>
            <p:cNvSpPr/>
            <p:nvPr/>
          </p:nvSpPr>
          <p:spPr>
            <a:xfrm rot="10800000" flipH="1">
              <a:off x="3592012" y="5611569"/>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2" name="Ovale 34"/>
            <p:cNvSpPr/>
            <p:nvPr/>
          </p:nvSpPr>
          <p:spPr>
            <a:xfrm rot="10800000" flipH="1">
              <a:off x="3768931" y="5700469"/>
              <a:ext cx="81610"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3" name="Ovale 35"/>
            <p:cNvSpPr/>
            <p:nvPr/>
          </p:nvSpPr>
          <p:spPr>
            <a:xfrm rot="10800000" flipH="1">
              <a:off x="3860337" y="5809021"/>
              <a:ext cx="81609" cy="80521"/>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4" name="Ovale 36"/>
            <p:cNvSpPr/>
            <p:nvPr/>
          </p:nvSpPr>
          <p:spPr>
            <a:xfrm rot="10800000" flipH="1">
              <a:off x="3981117" y="5700469"/>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5" name="Ovale 37"/>
            <p:cNvSpPr/>
            <p:nvPr/>
          </p:nvSpPr>
          <p:spPr>
            <a:xfrm rot="10800000" flipH="1">
              <a:off x="4102548" y="5611569"/>
              <a:ext cx="81610"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6" name="Ovale 38"/>
            <p:cNvSpPr/>
            <p:nvPr/>
          </p:nvSpPr>
          <p:spPr>
            <a:xfrm rot="10800000" flipH="1">
              <a:off x="3860337" y="5611569"/>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sp>
          <p:nvSpPr>
            <p:cNvPr id="187" name="Ovale 39"/>
            <p:cNvSpPr/>
            <p:nvPr/>
          </p:nvSpPr>
          <p:spPr>
            <a:xfrm rot="10800000" flipH="1">
              <a:off x="3860337" y="5414117"/>
              <a:ext cx="81609" cy="80520"/>
            </a:xfrm>
            <a:prstGeom prst="ellipse">
              <a:avLst/>
            </a:prstGeom>
            <a:solidFill>
              <a:schemeClr val="accent1"/>
            </a:solidFill>
            <a:ln w="25400" cap="flat">
              <a:solidFill>
                <a:schemeClr val="accent1"/>
              </a:solidFill>
              <a:prstDash val="solid"/>
              <a:round/>
            </a:ln>
            <a:effectLst/>
          </p:spPr>
          <p:txBody>
            <a:bodyPr wrap="square" lIns="45719" tIns="45719" rIns="45719" bIns="45719" numCol="1" anchor="t">
              <a:noAutofit/>
            </a:bodyPr>
            <a:lstStyle/>
            <a:p>
              <a:endParaRPr/>
            </a:p>
          </p:txBody>
        </p:sp>
        <p:grpSp>
          <p:nvGrpSpPr>
            <p:cNvPr id="190" name="Figura a mano libera 40"/>
            <p:cNvGrpSpPr/>
            <p:nvPr/>
          </p:nvGrpSpPr>
          <p:grpSpPr>
            <a:xfrm>
              <a:off x="1020391" y="0"/>
              <a:ext cx="1818871" cy="634804"/>
              <a:chOff x="0" y="0"/>
              <a:chExt cx="1818869" cy="634803"/>
            </a:xfrm>
          </p:grpSpPr>
          <p:sp>
            <p:nvSpPr>
              <p:cNvPr id="188" name="Forma"/>
              <p:cNvSpPr/>
              <p:nvPr/>
            </p:nvSpPr>
            <p:spPr>
              <a:xfrm>
                <a:off x="-1" y="-1"/>
                <a:ext cx="1818871" cy="63480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32" y="0"/>
                      <a:pt x="965" y="0"/>
                    </a:cubicBezTo>
                    <a:lnTo>
                      <a:pt x="20635" y="0"/>
                    </a:lnTo>
                    <a:cubicBezTo>
                      <a:pt x="21168" y="0"/>
                      <a:pt x="21600" y="1612"/>
                      <a:pt x="21600" y="3600"/>
                    </a:cubicBezTo>
                    <a:lnTo>
                      <a:pt x="21600" y="18000"/>
                    </a:lnTo>
                    <a:cubicBezTo>
                      <a:pt x="21600" y="19988"/>
                      <a:pt x="21168" y="21600"/>
                      <a:pt x="20635" y="21600"/>
                    </a:cubicBezTo>
                    <a:lnTo>
                      <a:pt x="965" y="21600"/>
                    </a:lnTo>
                    <a:cubicBezTo>
                      <a:pt x="432" y="21600"/>
                      <a:pt x="0" y="19988"/>
                      <a:pt x="0" y="18000"/>
                    </a:cubicBezTo>
                    <a:lnTo>
                      <a:pt x="0" y="3600"/>
                    </a:lnTo>
                    <a:close/>
                  </a:path>
                </a:pathLst>
              </a:cu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defTabSz="355600">
                  <a:lnSpc>
                    <a:spcPct val="90000"/>
                  </a:lnSpc>
                  <a:spcBef>
                    <a:spcPts val="700"/>
                  </a:spcBef>
                  <a:defRPr>
                    <a:solidFill>
                      <a:srgbClr val="FFFFFF"/>
                    </a:solidFill>
                  </a:defRPr>
                </a:pPr>
                <a:endParaRPr/>
              </a:p>
            </p:txBody>
          </p:sp>
          <p:sp>
            <p:nvSpPr>
              <p:cNvPr id="189" name="Definizione obiettivo e oggetto di ricerca"/>
              <p:cNvSpPr txBox="1"/>
              <p:nvPr/>
            </p:nvSpPr>
            <p:spPr>
              <a:xfrm>
                <a:off x="0" y="60157"/>
                <a:ext cx="1818870" cy="5144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3142" tIns="53142" rIns="53142" bIns="53142" numCol="1" anchor="ctr">
                <a:noAutofit/>
              </a:bodyPr>
              <a:lstStyle>
                <a:lvl1pPr defTabSz="355600">
                  <a:lnSpc>
                    <a:spcPct val="90000"/>
                  </a:lnSpc>
                  <a:spcBef>
                    <a:spcPts val="500"/>
                  </a:spcBef>
                  <a:defRPr sz="1300" b="1">
                    <a:solidFill>
                      <a:srgbClr val="FFFFFF"/>
                    </a:solidFill>
                    <a:latin typeface="Century Gothic"/>
                    <a:ea typeface="Century Gothic"/>
                    <a:cs typeface="Century Gothic"/>
                    <a:sym typeface="Century Gothic"/>
                  </a:defRPr>
                </a:lvl1pPr>
              </a:lstStyle>
              <a:p>
                <a:r>
                  <a:t>Definizione obiettivo e oggetto di ricerca</a:t>
                </a:r>
              </a:p>
            </p:txBody>
          </p:sp>
        </p:grpSp>
        <p:grpSp>
          <p:nvGrpSpPr>
            <p:cNvPr id="193" name="Figura a mano libera 42"/>
            <p:cNvGrpSpPr/>
            <p:nvPr/>
          </p:nvGrpSpPr>
          <p:grpSpPr>
            <a:xfrm>
              <a:off x="2619659" y="696229"/>
              <a:ext cx="1760112" cy="785051"/>
              <a:chOff x="0" y="0"/>
              <a:chExt cx="1760111" cy="785050"/>
            </a:xfrm>
          </p:grpSpPr>
          <p:sp>
            <p:nvSpPr>
              <p:cNvPr id="191" name="Forma"/>
              <p:cNvSpPr/>
              <p:nvPr/>
            </p:nvSpPr>
            <p:spPr>
              <a:xfrm>
                <a:off x="-1" y="0"/>
                <a:ext cx="1760113" cy="785051"/>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32" y="0"/>
                      <a:pt x="965" y="0"/>
                    </a:cubicBezTo>
                    <a:lnTo>
                      <a:pt x="20635" y="0"/>
                    </a:lnTo>
                    <a:cubicBezTo>
                      <a:pt x="21168" y="0"/>
                      <a:pt x="21600" y="1612"/>
                      <a:pt x="21600" y="3600"/>
                    </a:cubicBezTo>
                    <a:lnTo>
                      <a:pt x="21600" y="18000"/>
                    </a:lnTo>
                    <a:cubicBezTo>
                      <a:pt x="21600" y="19988"/>
                      <a:pt x="21168" y="21600"/>
                      <a:pt x="20635" y="21600"/>
                    </a:cubicBezTo>
                    <a:lnTo>
                      <a:pt x="965" y="21600"/>
                    </a:lnTo>
                    <a:cubicBezTo>
                      <a:pt x="432" y="21600"/>
                      <a:pt x="0" y="19988"/>
                      <a:pt x="0" y="18000"/>
                    </a:cubicBezTo>
                    <a:lnTo>
                      <a:pt x="0" y="3600"/>
                    </a:lnTo>
                    <a:close/>
                  </a:path>
                </a:pathLst>
              </a:cu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defTabSz="355600">
                  <a:lnSpc>
                    <a:spcPct val="90000"/>
                  </a:lnSpc>
                  <a:spcBef>
                    <a:spcPts val="700"/>
                  </a:spcBef>
                  <a:defRPr sz="1200">
                    <a:solidFill>
                      <a:srgbClr val="FFFFFF"/>
                    </a:solidFill>
                  </a:defRPr>
                </a:pPr>
                <a:endParaRPr/>
              </a:p>
            </p:txBody>
          </p:sp>
          <p:sp>
            <p:nvSpPr>
              <p:cNvPr id="192" name="Raccolta dati  MIUR docenti universitari"/>
              <p:cNvSpPr txBox="1"/>
              <p:nvPr/>
            </p:nvSpPr>
            <p:spPr>
              <a:xfrm>
                <a:off x="-1" y="135280"/>
                <a:ext cx="1760113" cy="5144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3142" tIns="53142" rIns="53142" bIns="53142" numCol="1" anchor="ctr">
                <a:noAutofit/>
              </a:bodyPr>
              <a:lstStyle>
                <a:lvl1pPr defTabSz="355600">
                  <a:lnSpc>
                    <a:spcPct val="90000"/>
                  </a:lnSpc>
                  <a:spcBef>
                    <a:spcPts val="500"/>
                  </a:spcBef>
                  <a:defRPr sz="1300" b="1">
                    <a:solidFill>
                      <a:srgbClr val="FFFFFF"/>
                    </a:solidFill>
                    <a:latin typeface="Century Gothic"/>
                    <a:ea typeface="Century Gothic"/>
                    <a:cs typeface="Century Gothic"/>
                    <a:sym typeface="Century Gothic"/>
                  </a:defRPr>
                </a:lvl1pPr>
              </a:lstStyle>
              <a:p>
                <a:r>
                  <a:t>Raccolta dati  MIUR docenti universitari </a:t>
                </a:r>
              </a:p>
            </p:txBody>
          </p:sp>
        </p:grpSp>
        <p:grpSp>
          <p:nvGrpSpPr>
            <p:cNvPr id="196" name="Figura a mano libera 44"/>
            <p:cNvGrpSpPr/>
            <p:nvPr/>
          </p:nvGrpSpPr>
          <p:grpSpPr>
            <a:xfrm>
              <a:off x="3329656" y="1559953"/>
              <a:ext cx="1760113" cy="616369"/>
              <a:chOff x="0" y="0"/>
              <a:chExt cx="1760111" cy="616368"/>
            </a:xfrm>
          </p:grpSpPr>
          <p:sp>
            <p:nvSpPr>
              <p:cNvPr id="194" name="Forma"/>
              <p:cNvSpPr/>
              <p:nvPr/>
            </p:nvSpPr>
            <p:spPr>
              <a:xfrm>
                <a:off x="-1" y="0"/>
                <a:ext cx="1760113" cy="616369"/>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32" y="0"/>
                      <a:pt x="965" y="0"/>
                    </a:cubicBezTo>
                    <a:lnTo>
                      <a:pt x="20635" y="0"/>
                    </a:lnTo>
                    <a:cubicBezTo>
                      <a:pt x="21168" y="0"/>
                      <a:pt x="21600" y="1612"/>
                      <a:pt x="21600" y="3600"/>
                    </a:cubicBezTo>
                    <a:lnTo>
                      <a:pt x="21600" y="18000"/>
                    </a:lnTo>
                    <a:cubicBezTo>
                      <a:pt x="21600" y="19988"/>
                      <a:pt x="21168" y="21600"/>
                      <a:pt x="20635" y="21600"/>
                    </a:cubicBezTo>
                    <a:lnTo>
                      <a:pt x="965" y="21600"/>
                    </a:lnTo>
                    <a:cubicBezTo>
                      <a:pt x="432" y="21600"/>
                      <a:pt x="0" y="19988"/>
                      <a:pt x="0" y="18000"/>
                    </a:cubicBezTo>
                    <a:lnTo>
                      <a:pt x="0" y="3600"/>
                    </a:lnTo>
                    <a:close/>
                  </a:path>
                </a:pathLst>
              </a:cu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defTabSz="355600">
                  <a:lnSpc>
                    <a:spcPct val="90000"/>
                  </a:lnSpc>
                  <a:spcBef>
                    <a:spcPts val="700"/>
                  </a:spcBef>
                  <a:defRPr sz="1200">
                    <a:solidFill>
                      <a:srgbClr val="FFFFFF"/>
                    </a:solidFill>
                  </a:defRPr>
                </a:pPr>
                <a:endParaRPr/>
              </a:p>
            </p:txBody>
          </p:sp>
          <p:sp>
            <p:nvSpPr>
              <p:cNvPr id="195" name="Selezione del campione"/>
              <p:cNvSpPr txBox="1"/>
              <p:nvPr/>
            </p:nvSpPr>
            <p:spPr>
              <a:xfrm>
                <a:off x="-1" y="50940"/>
                <a:ext cx="1760113" cy="5144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3142" tIns="53142" rIns="53142" bIns="53142" numCol="1" anchor="ctr">
                <a:noAutofit/>
              </a:bodyPr>
              <a:lstStyle>
                <a:lvl1pPr defTabSz="355600">
                  <a:lnSpc>
                    <a:spcPct val="90000"/>
                  </a:lnSpc>
                  <a:spcBef>
                    <a:spcPts val="500"/>
                  </a:spcBef>
                  <a:defRPr sz="1300" b="1">
                    <a:solidFill>
                      <a:srgbClr val="FFFFFF"/>
                    </a:solidFill>
                    <a:latin typeface="Century Gothic"/>
                    <a:ea typeface="Century Gothic"/>
                    <a:cs typeface="Century Gothic"/>
                    <a:sym typeface="Century Gothic"/>
                  </a:defRPr>
                </a:lvl1pPr>
              </a:lstStyle>
              <a:p>
                <a:r>
                  <a:t>Selezione del campione</a:t>
                </a:r>
              </a:p>
            </p:txBody>
          </p:sp>
        </p:grpSp>
        <p:grpSp>
          <p:nvGrpSpPr>
            <p:cNvPr id="199" name="Figura a mano libera 46"/>
            <p:cNvGrpSpPr/>
            <p:nvPr/>
          </p:nvGrpSpPr>
          <p:grpSpPr>
            <a:xfrm>
              <a:off x="3897621" y="2316843"/>
              <a:ext cx="1760113" cy="848387"/>
              <a:chOff x="0" y="0"/>
              <a:chExt cx="1760111" cy="848385"/>
            </a:xfrm>
          </p:grpSpPr>
          <p:sp>
            <p:nvSpPr>
              <p:cNvPr id="197" name="Forma"/>
              <p:cNvSpPr/>
              <p:nvPr/>
            </p:nvSpPr>
            <p:spPr>
              <a:xfrm>
                <a:off x="-1" y="-1"/>
                <a:ext cx="1760113" cy="848387"/>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32" y="0"/>
                      <a:pt x="965" y="0"/>
                    </a:cubicBezTo>
                    <a:lnTo>
                      <a:pt x="20635" y="0"/>
                    </a:lnTo>
                    <a:cubicBezTo>
                      <a:pt x="21168" y="0"/>
                      <a:pt x="21600" y="1612"/>
                      <a:pt x="21600" y="3600"/>
                    </a:cubicBezTo>
                    <a:lnTo>
                      <a:pt x="21600" y="18000"/>
                    </a:lnTo>
                    <a:cubicBezTo>
                      <a:pt x="21600" y="19988"/>
                      <a:pt x="21168" y="21600"/>
                      <a:pt x="20635" y="21600"/>
                    </a:cubicBezTo>
                    <a:lnTo>
                      <a:pt x="965" y="21600"/>
                    </a:lnTo>
                    <a:cubicBezTo>
                      <a:pt x="432" y="21600"/>
                      <a:pt x="0" y="19988"/>
                      <a:pt x="0" y="18000"/>
                    </a:cubicBezTo>
                    <a:lnTo>
                      <a:pt x="0" y="3600"/>
                    </a:lnTo>
                    <a:close/>
                  </a:path>
                </a:pathLst>
              </a:cu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defTabSz="355600">
                  <a:lnSpc>
                    <a:spcPct val="90000"/>
                  </a:lnSpc>
                  <a:spcBef>
                    <a:spcPts val="700"/>
                  </a:spcBef>
                  <a:defRPr sz="1200">
                    <a:solidFill>
                      <a:srgbClr val="FFFFFF"/>
                    </a:solidFill>
                  </a:defRPr>
                </a:pPr>
                <a:endParaRPr/>
              </a:p>
            </p:txBody>
          </p:sp>
          <p:sp>
            <p:nvSpPr>
              <p:cNvPr id="198" name="Classificazione  dati secondo  variabili di interesse"/>
              <p:cNvSpPr txBox="1"/>
              <p:nvPr/>
            </p:nvSpPr>
            <p:spPr>
              <a:xfrm>
                <a:off x="-1" y="74257"/>
                <a:ext cx="1760113" cy="69987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3142" tIns="53142" rIns="53142" bIns="53142" numCol="1" anchor="ctr">
                <a:noAutofit/>
              </a:bodyPr>
              <a:lstStyle>
                <a:lvl1pPr defTabSz="355600">
                  <a:lnSpc>
                    <a:spcPct val="90000"/>
                  </a:lnSpc>
                  <a:spcBef>
                    <a:spcPts val="500"/>
                  </a:spcBef>
                  <a:defRPr sz="1300" b="1">
                    <a:solidFill>
                      <a:srgbClr val="FFFFFF"/>
                    </a:solidFill>
                    <a:latin typeface="Century Gothic"/>
                    <a:ea typeface="Century Gothic"/>
                    <a:cs typeface="Century Gothic"/>
                    <a:sym typeface="Century Gothic"/>
                  </a:defRPr>
                </a:lvl1pPr>
              </a:lstStyle>
              <a:p>
                <a:r>
                  <a:t>Classificazione  dati secondo  variabili di interesse</a:t>
                </a:r>
              </a:p>
            </p:txBody>
          </p:sp>
        </p:grpSp>
        <p:grpSp>
          <p:nvGrpSpPr>
            <p:cNvPr id="202" name="Figura a mano libera 48"/>
            <p:cNvGrpSpPr/>
            <p:nvPr/>
          </p:nvGrpSpPr>
          <p:grpSpPr>
            <a:xfrm>
              <a:off x="4183502" y="3641619"/>
              <a:ext cx="1760112" cy="506135"/>
              <a:chOff x="0" y="0"/>
              <a:chExt cx="1760111" cy="506134"/>
            </a:xfrm>
          </p:grpSpPr>
          <p:sp>
            <p:nvSpPr>
              <p:cNvPr id="200" name="Forma"/>
              <p:cNvSpPr/>
              <p:nvPr/>
            </p:nvSpPr>
            <p:spPr>
              <a:xfrm>
                <a:off x="-1" y="0"/>
                <a:ext cx="1760113" cy="506135"/>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32" y="0"/>
                      <a:pt x="965" y="0"/>
                    </a:cubicBezTo>
                    <a:lnTo>
                      <a:pt x="20635" y="0"/>
                    </a:lnTo>
                    <a:cubicBezTo>
                      <a:pt x="21168" y="0"/>
                      <a:pt x="21600" y="1612"/>
                      <a:pt x="21600" y="3600"/>
                    </a:cubicBezTo>
                    <a:lnTo>
                      <a:pt x="21600" y="18000"/>
                    </a:lnTo>
                    <a:cubicBezTo>
                      <a:pt x="21600" y="19988"/>
                      <a:pt x="21168" y="21600"/>
                      <a:pt x="20635" y="21600"/>
                    </a:cubicBezTo>
                    <a:lnTo>
                      <a:pt x="965" y="21600"/>
                    </a:lnTo>
                    <a:cubicBezTo>
                      <a:pt x="432" y="21600"/>
                      <a:pt x="0" y="19988"/>
                      <a:pt x="0" y="18000"/>
                    </a:cubicBezTo>
                    <a:lnTo>
                      <a:pt x="0" y="3600"/>
                    </a:lnTo>
                    <a:close/>
                  </a:path>
                </a:pathLst>
              </a:cu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defTabSz="355600">
                  <a:lnSpc>
                    <a:spcPct val="90000"/>
                  </a:lnSpc>
                  <a:spcBef>
                    <a:spcPts val="700"/>
                  </a:spcBef>
                  <a:defRPr sz="1200">
                    <a:solidFill>
                      <a:srgbClr val="FFFFFF"/>
                    </a:solidFill>
                  </a:defRPr>
                </a:pPr>
                <a:endParaRPr/>
              </a:p>
            </p:txBody>
          </p:sp>
          <p:sp>
            <p:nvSpPr>
              <p:cNvPr id="201" name="Analisi dei dati"/>
              <p:cNvSpPr txBox="1"/>
              <p:nvPr/>
            </p:nvSpPr>
            <p:spPr>
              <a:xfrm>
                <a:off x="-1" y="88512"/>
                <a:ext cx="1760113" cy="3291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3142" tIns="53142" rIns="53142" bIns="53142" numCol="1" anchor="ctr">
                <a:noAutofit/>
              </a:bodyPr>
              <a:lstStyle>
                <a:lvl1pPr defTabSz="355600">
                  <a:lnSpc>
                    <a:spcPct val="90000"/>
                  </a:lnSpc>
                  <a:spcBef>
                    <a:spcPts val="500"/>
                  </a:spcBef>
                  <a:defRPr sz="1300" b="1">
                    <a:solidFill>
                      <a:srgbClr val="FFFFFF"/>
                    </a:solidFill>
                    <a:latin typeface="Century Gothic"/>
                    <a:ea typeface="Century Gothic"/>
                    <a:cs typeface="Century Gothic"/>
                    <a:sym typeface="Century Gothic"/>
                  </a:defRPr>
                </a:lvl1pPr>
              </a:lstStyle>
              <a:p>
                <a:r>
                  <a:t>Analisi dei dati</a:t>
                </a:r>
              </a:p>
            </p:txBody>
          </p:sp>
        </p:grpSp>
        <p:grpSp>
          <p:nvGrpSpPr>
            <p:cNvPr id="205" name="Figura a mano libera 50"/>
            <p:cNvGrpSpPr/>
            <p:nvPr/>
          </p:nvGrpSpPr>
          <p:grpSpPr>
            <a:xfrm>
              <a:off x="4268048" y="4581699"/>
              <a:ext cx="1554927" cy="568742"/>
              <a:chOff x="0" y="0"/>
              <a:chExt cx="1554925" cy="568741"/>
            </a:xfrm>
          </p:grpSpPr>
          <p:sp>
            <p:nvSpPr>
              <p:cNvPr id="203" name="Forma"/>
              <p:cNvSpPr/>
              <p:nvPr/>
            </p:nvSpPr>
            <p:spPr>
              <a:xfrm>
                <a:off x="0" y="0"/>
                <a:ext cx="1554926" cy="568742"/>
              </a:xfrm>
              <a:custGeom>
                <a:avLst/>
                <a:gdLst/>
                <a:ahLst/>
                <a:cxnLst>
                  <a:cxn ang="0">
                    <a:pos x="wd2" y="hd2"/>
                  </a:cxn>
                  <a:cxn ang="5400000">
                    <a:pos x="wd2" y="hd2"/>
                  </a:cxn>
                  <a:cxn ang="10800000">
                    <a:pos x="wd2" y="hd2"/>
                  </a:cxn>
                  <a:cxn ang="16200000">
                    <a:pos x="wd2" y="hd2"/>
                  </a:cxn>
                </a:cxnLst>
                <a:rect l="0" t="0" r="r" b="b"/>
                <a:pathLst>
                  <a:path w="21600" h="21600" extrusionOk="0">
                    <a:moveTo>
                      <a:pt x="0" y="3600"/>
                    </a:moveTo>
                    <a:cubicBezTo>
                      <a:pt x="0" y="1612"/>
                      <a:pt x="432" y="0"/>
                      <a:pt x="965" y="0"/>
                    </a:cubicBezTo>
                    <a:lnTo>
                      <a:pt x="20635" y="0"/>
                    </a:lnTo>
                    <a:cubicBezTo>
                      <a:pt x="21168" y="0"/>
                      <a:pt x="21600" y="1612"/>
                      <a:pt x="21600" y="3600"/>
                    </a:cubicBezTo>
                    <a:lnTo>
                      <a:pt x="21600" y="18000"/>
                    </a:lnTo>
                    <a:cubicBezTo>
                      <a:pt x="21600" y="19988"/>
                      <a:pt x="21168" y="21600"/>
                      <a:pt x="20635" y="21600"/>
                    </a:cubicBezTo>
                    <a:lnTo>
                      <a:pt x="965" y="21600"/>
                    </a:lnTo>
                    <a:cubicBezTo>
                      <a:pt x="432" y="21600"/>
                      <a:pt x="0" y="19988"/>
                      <a:pt x="0" y="18000"/>
                    </a:cubicBezTo>
                    <a:lnTo>
                      <a:pt x="0" y="3600"/>
                    </a:lnTo>
                    <a:close/>
                  </a:path>
                </a:pathLst>
              </a:cu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defTabSz="355600">
                  <a:lnSpc>
                    <a:spcPct val="90000"/>
                  </a:lnSpc>
                  <a:spcBef>
                    <a:spcPts val="700"/>
                  </a:spcBef>
                  <a:defRPr sz="1200">
                    <a:solidFill>
                      <a:srgbClr val="FFFFFF"/>
                    </a:solidFill>
                  </a:defRPr>
                </a:pPr>
                <a:endParaRPr/>
              </a:p>
            </p:txBody>
          </p:sp>
          <p:sp>
            <p:nvSpPr>
              <p:cNvPr id="204" name="Stesura del report"/>
              <p:cNvSpPr txBox="1"/>
              <p:nvPr/>
            </p:nvSpPr>
            <p:spPr>
              <a:xfrm>
                <a:off x="51430" y="119816"/>
                <a:ext cx="1503496" cy="32910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3142" tIns="53142" rIns="53142" bIns="53142" numCol="1" anchor="ctr">
                <a:noAutofit/>
              </a:bodyPr>
              <a:lstStyle>
                <a:lvl1pPr defTabSz="355600">
                  <a:lnSpc>
                    <a:spcPct val="90000"/>
                  </a:lnSpc>
                  <a:spcBef>
                    <a:spcPts val="500"/>
                  </a:spcBef>
                  <a:defRPr sz="1300" b="1">
                    <a:solidFill>
                      <a:srgbClr val="FFFFFF"/>
                    </a:solidFill>
                    <a:latin typeface="Century Gothic"/>
                    <a:ea typeface="Century Gothic"/>
                    <a:cs typeface="Century Gothic"/>
                    <a:sym typeface="Century Gothic"/>
                  </a:defRPr>
                </a:lvl1pPr>
              </a:lstStyle>
              <a:p>
                <a:r>
                  <a:t>Stesura del report</a:t>
                </a:r>
              </a:p>
            </p:txBody>
          </p:sp>
        </p:grpSp>
        <p:pic>
          <p:nvPicPr>
            <p:cNvPr id="206" name="Immagine" descr="Immagine"/>
            <p:cNvPicPr>
              <a:picLocks noChangeAspect="1"/>
            </p:cNvPicPr>
            <p:nvPr/>
          </p:nvPicPr>
          <p:blipFill>
            <a:blip r:embed="rId10">
              <a:extLst/>
            </a:blip>
            <a:stretch>
              <a:fillRect/>
            </a:stretch>
          </p:blipFill>
          <p:spPr>
            <a:xfrm>
              <a:off x="3525465" y="4442567"/>
              <a:ext cx="695392" cy="936461"/>
            </a:xfrm>
            <a:prstGeom prst="rect">
              <a:avLst/>
            </a:prstGeom>
            <a:ln w="12700" cap="flat">
              <a:noFill/>
              <a:miter lim="400000"/>
            </a:ln>
            <a:effectLst/>
          </p:spPr>
        </p:pic>
        <p:pic>
          <p:nvPicPr>
            <p:cNvPr id="207" name="raccolta dati copia.png" descr="raccolta dati copia.png"/>
            <p:cNvPicPr>
              <a:picLocks noChangeAspect="1"/>
            </p:cNvPicPr>
            <p:nvPr/>
          </p:nvPicPr>
          <p:blipFill>
            <a:blip r:embed="rId11">
              <a:extLst/>
            </a:blip>
            <a:stretch>
              <a:fillRect/>
            </a:stretch>
          </p:blipFill>
          <p:spPr>
            <a:xfrm>
              <a:off x="1683072" y="724916"/>
              <a:ext cx="547754" cy="1002050"/>
            </a:xfrm>
            <a:prstGeom prst="rect">
              <a:avLst/>
            </a:prstGeom>
            <a:ln w="12700" cap="flat">
              <a:noFill/>
              <a:miter lim="400000"/>
            </a:ln>
            <a:effectLst/>
          </p:spPr>
        </p:pic>
      </p:grpSp>
      <p:pic>
        <p:nvPicPr>
          <p:cNvPr id="209" name="Immagine" descr="Immagine"/>
          <p:cNvPicPr>
            <a:picLocks noChangeAspect="1"/>
          </p:cNvPicPr>
          <p:nvPr/>
        </p:nvPicPr>
        <p:blipFill>
          <a:blip r:embed="rId12">
            <a:extLst/>
          </a:blip>
          <a:stretch>
            <a:fillRect/>
          </a:stretch>
        </p:blipFill>
        <p:spPr>
          <a:xfrm>
            <a:off x="3350181" y="4419455"/>
            <a:ext cx="865783" cy="865783"/>
          </a:xfrm>
          <a:prstGeom prst="rect">
            <a:avLst/>
          </a:prstGeom>
          <a:ln w="12700">
            <a:miter lim="400000"/>
          </a:ln>
        </p:spPr>
      </p:pic>
      <p:pic>
        <p:nvPicPr>
          <p:cNvPr id="210" name="Immagine" descr="Immagine"/>
          <p:cNvPicPr>
            <a:picLocks noChangeAspect="1"/>
          </p:cNvPicPr>
          <p:nvPr/>
        </p:nvPicPr>
        <p:blipFill>
          <a:blip r:embed="rId13">
            <a:extLst/>
          </a:blip>
          <a:stretch>
            <a:fillRect/>
          </a:stretch>
        </p:blipFill>
        <p:spPr>
          <a:xfrm>
            <a:off x="2424510" y="2693057"/>
            <a:ext cx="865783" cy="564789"/>
          </a:xfrm>
          <a:prstGeom prst="rect">
            <a:avLst/>
          </a:prstGeom>
          <a:ln w="12700">
            <a:miter lim="400000"/>
          </a:ln>
        </p:spPr>
      </p:pic>
      <p:sp>
        <p:nvSpPr>
          <p:cNvPr id="211" name="Luoghi di Ricerca:…"/>
          <p:cNvSpPr txBox="1"/>
          <p:nvPr/>
        </p:nvSpPr>
        <p:spPr>
          <a:xfrm>
            <a:off x="6966877" y="2000364"/>
            <a:ext cx="2231409" cy="168249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355600">
              <a:lnSpc>
                <a:spcPct val="90000"/>
              </a:lnSpc>
              <a:spcBef>
                <a:spcPts val="500"/>
              </a:spcBef>
              <a:defRPr sz="1500" b="1">
                <a:latin typeface="Century Gothic"/>
                <a:ea typeface="Century Gothic"/>
                <a:cs typeface="Century Gothic"/>
                <a:sym typeface="Century Gothic"/>
              </a:defRPr>
            </a:pPr>
            <a:r>
              <a:t>Luoghi di Ricerca:</a:t>
            </a:r>
          </a:p>
          <a:p>
            <a:pPr marL="150394" indent="-150394" defTabSz="355600">
              <a:lnSpc>
                <a:spcPct val="90000"/>
              </a:lnSpc>
              <a:spcBef>
                <a:spcPts val="500"/>
              </a:spcBef>
              <a:buSzPct val="100000"/>
              <a:buChar char="•"/>
              <a:defRPr sz="1500" b="1">
                <a:latin typeface="Century Gothic"/>
                <a:ea typeface="Century Gothic"/>
                <a:cs typeface="Century Gothic"/>
                <a:sym typeface="Century Gothic"/>
              </a:defRPr>
            </a:pPr>
            <a:r>
              <a:rPr b="0"/>
              <a:t>Aula d’informatica del liceo A.Einstein.</a:t>
            </a:r>
          </a:p>
          <a:p>
            <a:pPr marL="150394" indent="-150394" defTabSz="355600">
              <a:lnSpc>
                <a:spcPct val="90000"/>
              </a:lnSpc>
              <a:spcBef>
                <a:spcPts val="500"/>
              </a:spcBef>
              <a:buSzPct val="100000"/>
              <a:buChar char="•"/>
              <a:defRPr sz="1500" b="1">
                <a:latin typeface="Century Gothic"/>
                <a:ea typeface="Century Gothic"/>
                <a:cs typeface="Century Gothic"/>
                <a:sym typeface="Century Gothic"/>
              </a:defRPr>
            </a:pPr>
            <a:r>
              <a:rPr b="0"/>
              <a:t>Università degli studi di Palermo, presso il dipartimento di scienze economiche.</a:t>
            </a:r>
          </a:p>
        </p:txBody>
      </p:sp>
      <p:sp>
        <p:nvSpPr>
          <p:cNvPr id="212" name="Divisione in gruppi"/>
          <p:cNvSpPr txBox="1"/>
          <p:nvPr/>
        </p:nvSpPr>
        <p:spPr>
          <a:xfrm>
            <a:off x="6966877" y="3732955"/>
            <a:ext cx="2231409" cy="320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355600">
              <a:lnSpc>
                <a:spcPct val="90000"/>
              </a:lnSpc>
              <a:spcBef>
                <a:spcPts val="500"/>
              </a:spcBef>
              <a:defRPr sz="1500" b="1">
                <a:latin typeface="Century Gothic"/>
                <a:ea typeface="Century Gothic"/>
                <a:cs typeface="Century Gothic"/>
                <a:sym typeface="Century Gothic"/>
              </a:defRPr>
            </a:lvl1pPr>
          </a:lstStyle>
          <a:p>
            <a:r>
              <a:t>Divisione in gruppi</a:t>
            </a:r>
          </a:p>
        </p:txBody>
      </p:sp>
      <p:sp>
        <p:nvSpPr>
          <p:cNvPr id="213" name="Strumenti: Excel"/>
          <p:cNvSpPr txBox="1"/>
          <p:nvPr/>
        </p:nvSpPr>
        <p:spPr>
          <a:xfrm>
            <a:off x="7140307" y="1064102"/>
            <a:ext cx="1539030" cy="3200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defTabSz="355600">
              <a:lnSpc>
                <a:spcPct val="90000"/>
              </a:lnSpc>
              <a:spcBef>
                <a:spcPts val="500"/>
              </a:spcBef>
              <a:defRPr sz="1500" b="1">
                <a:latin typeface="Century Gothic"/>
                <a:ea typeface="Century Gothic"/>
                <a:cs typeface="Century Gothic"/>
                <a:sym typeface="Century Gothic"/>
              </a:defRPr>
            </a:pPr>
            <a:r>
              <a:t>Strumenti: </a:t>
            </a:r>
            <a:r>
              <a:rPr b="0"/>
              <a:t>Excel</a:t>
            </a:r>
          </a:p>
        </p:txBody>
      </p:sp>
      <p:pic>
        <p:nvPicPr>
          <p:cNvPr id="214" name="135-512.png" descr="135-512.png"/>
          <p:cNvPicPr>
            <a:picLocks noChangeAspect="1"/>
          </p:cNvPicPr>
          <p:nvPr/>
        </p:nvPicPr>
        <p:blipFill>
          <a:blip r:embed="rId14">
            <a:extLst/>
          </a:blip>
          <a:stretch>
            <a:fillRect/>
          </a:stretch>
        </p:blipFill>
        <p:spPr>
          <a:xfrm>
            <a:off x="6069452" y="3412933"/>
            <a:ext cx="865782" cy="865783"/>
          </a:xfrm>
          <a:prstGeom prst="rect">
            <a:avLst/>
          </a:prstGeom>
          <a:ln w="12700">
            <a:miter lim="400000"/>
          </a:ln>
        </p:spPr>
      </p:pic>
      <p:sp>
        <p:nvSpPr>
          <p:cNvPr id="215" name="1.4)"/>
          <p:cNvSpPr txBox="1"/>
          <p:nvPr/>
        </p:nvSpPr>
        <p:spPr>
          <a:xfrm>
            <a:off x="484002" y="54328"/>
            <a:ext cx="826454" cy="523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800">
                <a:latin typeface="Century Gothic"/>
                <a:ea typeface="Century Gothic"/>
                <a:cs typeface="Century Gothic"/>
                <a:sym typeface="Century Gothic"/>
              </a:defRPr>
            </a:lvl1pPr>
          </a:lstStyle>
          <a:p>
            <a:r>
              <a:t>1.4)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1.jpg" descr="1.jpg"/>
          <p:cNvPicPr>
            <a:picLocks noChangeAspect="1"/>
          </p:cNvPicPr>
          <p:nvPr/>
        </p:nvPicPr>
        <p:blipFill>
          <a:blip r:embed="rId2">
            <a:alphaModFix amt="42432"/>
            <a:extLst/>
          </a:blip>
          <a:stretch>
            <a:fillRect/>
          </a:stretch>
        </p:blipFill>
        <p:spPr>
          <a:xfrm>
            <a:off x="-1432330" y="46279"/>
            <a:ext cx="12008660" cy="6765442"/>
          </a:xfrm>
          <a:prstGeom prst="rect">
            <a:avLst/>
          </a:prstGeom>
          <a:ln w="12700">
            <a:miter lim="400000"/>
          </a:ln>
        </p:spPr>
      </p:pic>
      <p:sp>
        <p:nvSpPr>
          <p:cNvPr id="218" name="E’ evidente che,rispetto alla geografia, si ha:…"/>
          <p:cNvSpPr txBox="1"/>
          <p:nvPr/>
        </p:nvSpPr>
        <p:spPr>
          <a:xfrm>
            <a:off x="5218702" y="857480"/>
            <a:ext cx="3796914" cy="39649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0215">
              <a:defRPr sz="1500">
                <a:latin typeface="Century Gothic"/>
                <a:ea typeface="Century Gothic"/>
                <a:cs typeface="Century Gothic"/>
                <a:sym typeface="Century Gothic"/>
              </a:defRPr>
            </a:pPr>
            <a:r>
              <a:t>E’ evidente che,rispetto alla geografia, si ha:</a:t>
            </a:r>
          </a:p>
          <a:p>
            <a:pPr marL="150394" indent="-150394" defTabSz="450215">
              <a:buSzPct val="100000"/>
              <a:buChar char="•"/>
              <a:defRPr sz="1500">
                <a:latin typeface="Times New Roman"/>
                <a:ea typeface="Times New Roman"/>
                <a:cs typeface="Times New Roman"/>
                <a:sym typeface="Times New Roman"/>
              </a:defRPr>
            </a:pPr>
            <a:r>
              <a:rPr>
                <a:latin typeface="Century Gothic"/>
                <a:ea typeface="Century Gothic"/>
                <a:cs typeface="Century Gothic"/>
                <a:sym typeface="Century Gothic"/>
              </a:rPr>
              <a:t> Un maggior numero di docenti a Bologna sia nel 2000 che nel 2016</a:t>
            </a:r>
          </a:p>
          <a:p>
            <a:pPr defTabSz="450215">
              <a:defRPr sz="1500">
                <a:latin typeface="Times New Roman"/>
                <a:ea typeface="Times New Roman"/>
                <a:cs typeface="Times New Roman"/>
                <a:sym typeface="Times New Roman"/>
              </a:defRPr>
            </a:pPr>
            <a:r>
              <a:rPr>
                <a:latin typeface="Century Gothic"/>
                <a:ea typeface="Century Gothic"/>
                <a:cs typeface="Century Gothic"/>
                <a:sym typeface="Century Gothic"/>
              </a:rPr>
              <a:t> pari rispettivamente a 2828 e 2783.</a:t>
            </a:r>
          </a:p>
          <a:p>
            <a:pPr defTabSz="450215">
              <a:defRPr sz="1500">
                <a:latin typeface="Century Gothic"/>
                <a:ea typeface="Century Gothic"/>
                <a:cs typeface="Century Gothic"/>
                <a:sym typeface="Century Gothic"/>
              </a:defRPr>
            </a:pPr>
            <a:endParaRPr>
              <a:latin typeface="Century Gothic"/>
              <a:ea typeface="Century Gothic"/>
              <a:cs typeface="Century Gothic"/>
              <a:sym typeface="Century Gothic"/>
            </a:endParaRPr>
          </a:p>
          <a:p>
            <a:pPr marL="150394" indent="-150394" defTabSz="450215">
              <a:buSzPct val="100000"/>
              <a:buChar char="•"/>
              <a:defRPr sz="1500">
                <a:latin typeface="Century Gothic"/>
                <a:ea typeface="Century Gothic"/>
                <a:cs typeface="Century Gothic"/>
                <a:sym typeface="Century Gothic"/>
              </a:defRPr>
            </a:pPr>
            <a:r>
              <a:t>Un minor numero di docenti a </a:t>
            </a:r>
          </a:p>
          <a:p>
            <a:pPr defTabSz="450215">
              <a:defRPr sz="1500">
                <a:latin typeface="Century Gothic"/>
                <a:ea typeface="Century Gothic"/>
                <a:cs typeface="Century Gothic"/>
                <a:sym typeface="Century Gothic"/>
              </a:defRPr>
            </a:pPr>
            <a:r>
              <a:t>Palermo che, nel 2000, sono 1798  </a:t>
            </a:r>
          </a:p>
          <a:p>
            <a:pPr defTabSz="450215">
              <a:defRPr sz="1500">
                <a:latin typeface="Century Gothic"/>
                <a:ea typeface="Century Gothic"/>
                <a:cs typeface="Century Gothic"/>
                <a:sym typeface="Century Gothic"/>
              </a:defRPr>
            </a:pPr>
            <a:r>
              <a:t>mentre sono 1522 nel 2016 .</a:t>
            </a:r>
          </a:p>
          <a:p>
            <a:pPr defTabSz="450215">
              <a:defRPr sz="1500">
                <a:latin typeface="Times New Roman"/>
                <a:ea typeface="Times New Roman"/>
                <a:cs typeface="Times New Roman"/>
                <a:sym typeface="Times New Roman"/>
              </a:defRPr>
            </a:pPr>
            <a:endParaRPr/>
          </a:p>
          <a:p>
            <a:pPr defTabSz="450215">
              <a:defRPr sz="1500">
                <a:latin typeface="Century Gothic"/>
                <a:ea typeface="Century Gothic"/>
                <a:cs typeface="Century Gothic"/>
                <a:sym typeface="Century Gothic"/>
              </a:defRPr>
            </a:pPr>
            <a:r>
              <a:t> </a:t>
            </a: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r>
              <a:t>E’ possibile quindi notare come nel tempo si sia verificato un calo dei docenti in entrambi gli atenei.</a:t>
            </a:r>
          </a:p>
        </p:txBody>
      </p:sp>
      <p:sp>
        <p:nvSpPr>
          <p:cNvPr id="220" name="Conteggio totale docenti  universitari 2000/2016."/>
          <p:cNvSpPr txBox="1"/>
          <p:nvPr/>
        </p:nvSpPr>
        <p:spPr>
          <a:xfrm>
            <a:off x="1573846" y="-33020"/>
            <a:ext cx="6367423" cy="4216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100">
                <a:latin typeface="Century Gothic"/>
                <a:ea typeface="Century Gothic"/>
                <a:cs typeface="Century Gothic"/>
                <a:sym typeface="Century Gothic"/>
              </a:defRPr>
            </a:lvl1pPr>
          </a:lstStyle>
          <a:p>
            <a:r>
              <a:t>Conteggio totale docenti  universitari 2000/2016.</a:t>
            </a:r>
          </a:p>
        </p:txBody>
      </p:sp>
      <p:pic>
        <p:nvPicPr>
          <p:cNvPr id="221" name="Immagine" descr="Immagine"/>
          <p:cNvPicPr>
            <a:picLocks noChangeAspect="1"/>
          </p:cNvPicPr>
          <p:nvPr/>
        </p:nvPicPr>
        <p:blipFill>
          <a:blip r:embed="rId3">
            <a:extLst/>
          </a:blip>
          <a:stretch>
            <a:fillRect/>
          </a:stretch>
        </p:blipFill>
        <p:spPr>
          <a:xfrm>
            <a:off x="55562" y="3389622"/>
            <a:ext cx="4943385" cy="2979763"/>
          </a:xfrm>
          <a:prstGeom prst="rect">
            <a:avLst/>
          </a:prstGeom>
          <a:ln w="12700">
            <a:miter lim="400000"/>
          </a:ln>
        </p:spPr>
      </p:pic>
      <p:pic>
        <p:nvPicPr>
          <p:cNvPr id="222" name="graph-chart-up-down-analysis-infographic-statistic-business-3734e09acfb919b6-512x512.png" descr="graph-chart-up-down-analysis-infographic-statistic-business-3734e09acfb919b6-512x512.png"/>
          <p:cNvPicPr>
            <a:picLocks noChangeAspect="1"/>
          </p:cNvPicPr>
          <p:nvPr/>
        </p:nvPicPr>
        <p:blipFill>
          <a:blip r:embed="rId4">
            <a:extLst/>
          </a:blip>
          <a:stretch>
            <a:fillRect/>
          </a:stretch>
        </p:blipFill>
        <p:spPr>
          <a:xfrm>
            <a:off x="39985" y="-120142"/>
            <a:ext cx="976884" cy="976884"/>
          </a:xfrm>
          <a:prstGeom prst="rect">
            <a:avLst/>
          </a:prstGeom>
          <a:ln w="12700">
            <a:miter lim="400000"/>
          </a:ln>
        </p:spPr>
      </p:pic>
      <p:sp>
        <p:nvSpPr>
          <p:cNvPr id="223" name="2.1)"/>
          <p:cNvSpPr txBox="1"/>
          <p:nvPr/>
        </p:nvSpPr>
        <p:spPr>
          <a:xfrm>
            <a:off x="1099909" y="-20321"/>
            <a:ext cx="549758"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2.1)</a:t>
            </a:r>
          </a:p>
        </p:txBody>
      </p:sp>
      <p:sp>
        <p:nvSpPr>
          <p:cNvPr id="224" name="Linea"/>
          <p:cNvSpPr/>
          <p:nvPr/>
        </p:nvSpPr>
        <p:spPr>
          <a:xfrm flipV="1">
            <a:off x="6871146" y="3111516"/>
            <a:ext cx="1" cy="634968"/>
          </a:xfrm>
          <a:prstGeom prst="line">
            <a:avLst/>
          </a:prstGeom>
          <a:ln w="38100" cap="rnd">
            <a:solidFill>
              <a:srgbClr val="000000"/>
            </a:solidFill>
            <a:custDash>
              <a:ds d="100000" sp="200000"/>
            </a:custDash>
          </a:ln>
        </p:spPr>
        <p:txBody>
          <a:bodyPr lIns="45719" rIns="45719"/>
          <a:lstStyle/>
          <a:p>
            <a:endParaRPr/>
          </a:p>
        </p:txBody>
      </p:sp>
      <p:pic>
        <p:nvPicPr>
          <p:cNvPr id="2" name="Immagin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665" y="1023163"/>
            <a:ext cx="4381500" cy="1866900"/>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Machine Learning (2).png" descr="Machine Learning (2).png"/>
          <p:cNvPicPr>
            <a:picLocks noChangeAspect="1"/>
          </p:cNvPicPr>
          <p:nvPr/>
        </p:nvPicPr>
        <p:blipFill>
          <a:blip r:embed="rId2">
            <a:alphaModFix amt="32532"/>
            <a:extLst/>
          </a:blip>
          <a:stretch>
            <a:fillRect/>
          </a:stretch>
        </p:blipFill>
        <p:spPr>
          <a:xfrm flipH="1">
            <a:off x="-570795" y="396"/>
            <a:ext cx="12190590" cy="6857208"/>
          </a:xfrm>
          <a:prstGeom prst="rect">
            <a:avLst/>
          </a:prstGeom>
          <a:ln w="12700">
            <a:miter lim="400000"/>
          </a:ln>
        </p:spPr>
      </p:pic>
      <p:sp>
        <p:nvSpPr>
          <p:cNvPr id="227" name="Tassi M/F a Bologna e a Palermo"/>
          <p:cNvSpPr txBox="1">
            <a:spLocks noGrp="1"/>
          </p:cNvSpPr>
          <p:nvPr>
            <p:ph type="ctrTitle"/>
          </p:nvPr>
        </p:nvSpPr>
        <p:spPr>
          <a:xfrm>
            <a:off x="2608908" y="-198207"/>
            <a:ext cx="6946948" cy="865783"/>
          </a:xfrm>
          <a:prstGeom prst="rect">
            <a:avLst/>
          </a:prstGeom>
        </p:spPr>
        <p:txBody>
          <a:bodyPr/>
          <a:lstStyle>
            <a:lvl1pPr algn="l" defTabSz="449580">
              <a:lnSpc>
                <a:spcPct val="115000"/>
              </a:lnSpc>
              <a:spcBef>
                <a:spcPts val="1000"/>
              </a:spcBef>
              <a:defRPr sz="2100">
                <a:latin typeface="Century Gothic"/>
                <a:ea typeface="Century Gothic"/>
                <a:cs typeface="Century Gothic"/>
                <a:sym typeface="Century Gothic"/>
              </a:defRPr>
            </a:lvl1pPr>
          </a:lstStyle>
          <a:p>
            <a:r>
              <a:t>Tassi M/F a Bologna e a Palermo</a:t>
            </a:r>
          </a:p>
        </p:txBody>
      </p:sp>
      <p:sp>
        <p:nvSpPr>
          <p:cNvPr id="228" name="2.2)"/>
          <p:cNvSpPr txBox="1"/>
          <p:nvPr/>
        </p:nvSpPr>
        <p:spPr>
          <a:xfrm>
            <a:off x="2108802" y="36564"/>
            <a:ext cx="620079"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2.2) </a:t>
            </a:r>
          </a:p>
        </p:txBody>
      </p:sp>
      <p:sp>
        <p:nvSpPr>
          <p:cNvPr id="229" name="Bologna 2000: per ogni 10 femmine ci sono 23 maschi…"/>
          <p:cNvSpPr txBox="1"/>
          <p:nvPr/>
        </p:nvSpPr>
        <p:spPr>
          <a:xfrm>
            <a:off x="2164841" y="3326418"/>
            <a:ext cx="5847964" cy="190690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0" indent="228599" defTabSz="449580">
              <a:lnSpc>
                <a:spcPct val="115000"/>
              </a:lnSpc>
              <a:buSzPct val="100000"/>
              <a:buFont typeface="Symbol"/>
              <a:buChar char="·"/>
              <a:defRPr sz="1600">
                <a:latin typeface="Century Gothic"/>
                <a:ea typeface="Century Gothic"/>
                <a:cs typeface="Century Gothic"/>
                <a:sym typeface="Century Gothic"/>
              </a:defRPr>
            </a:pPr>
            <a:r>
              <a:t> Bologna 2000: per ogni </a:t>
            </a:r>
            <a:r>
              <a:rPr b="1"/>
              <a:t>10</a:t>
            </a:r>
            <a:r>
              <a:t> femmine ci sono </a:t>
            </a:r>
            <a:r>
              <a:rPr b="1"/>
              <a:t>23</a:t>
            </a:r>
            <a:r>
              <a:t> maschi</a:t>
            </a:r>
          </a:p>
          <a:p>
            <a:pPr marL="0" indent="228599" defTabSz="449580">
              <a:lnSpc>
                <a:spcPct val="115000"/>
              </a:lnSpc>
              <a:buSzPct val="100000"/>
              <a:buFont typeface="Symbol"/>
              <a:buChar char="·"/>
              <a:defRPr sz="1600">
                <a:latin typeface="Century Gothic"/>
                <a:ea typeface="Century Gothic"/>
                <a:cs typeface="Century Gothic"/>
                <a:sym typeface="Century Gothic"/>
              </a:defRPr>
            </a:pPr>
            <a:r>
              <a:rPr dirty="0"/>
              <a:t> Bologna 2016: per ogni </a:t>
            </a:r>
            <a:r>
              <a:rPr b="1" dirty="0"/>
              <a:t>10</a:t>
            </a:r>
            <a:r>
              <a:rPr dirty="0"/>
              <a:t> femmine ci sono </a:t>
            </a:r>
            <a:r>
              <a:rPr b="1" dirty="0"/>
              <a:t>15</a:t>
            </a:r>
            <a:r>
              <a:rPr dirty="0"/>
              <a:t> maschi</a:t>
            </a:r>
          </a:p>
          <a:p>
            <a:pPr defTabSz="449580">
              <a:lnSpc>
                <a:spcPct val="115000"/>
              </a:lnSpc>
              <a:defRPr sz="1600">
                <a:latin typeface="Century Gothic"/>
                <a:ea typeface="Century Gothic"/>
                <a:cs typeface="Century Gothic"/>
                <a:sym typeface="Century Gothic"/>
              </a:defRPr>
            </a:pPr>
            <a:endParaRPr dirty="0"/>
          </a:p>
          <a:p>
            <a:pPr marL="0" indent="228599" defTabSz="449580">
              <a:lnSpc>
                <a:spcPct val="115000"/>
              </a:lnSpc>
              <a:buSzPct val="100000"/>
              <a:buFont typeface="Courier New"/>
              <a:buChar char="o"/>
              <a:defRPr sz="1600">
                <a:latin typeface="Century Gothic"/>
                <a:ea typeface="Century Gothic"/>
                <a:cs typeface="Century Gothic"/>
                <a:sym typeface="Century Gothic"/>
              </a:defRPr>
            </a:pPr>
            <a:r>
              <a:rPr dirty="0"/>
              <a:t> Palermo 2000: per ogni </a:t>
            </a:r>
            <a:r>
              <a:rPr b="1" dirty="0"/>
              <a:t>10</a:t>
            </a:r>
            <a:r>
              <a:rPr dirty="0"/>
              <a:t> femmine ci sono  </a:t>
            </a:r>
            <a:r>
              <a:rPr b="1" dirty="0"/>
              <a:t>24</a:t>
            </a:r>
            <a:r>
              <a:rPr dirty="0"/>
              <a:t> maschi</a:t>
            </a:r>
          </a:p>
          <a:p>
            <a:pPr marL="0" indent="228599" defTabSz="449580">
              <a:lnSpc>
                <a:spcPct val="115000"/>
              </a:lnSpc>
              <a:buSzPct val="100000"/>
              <a:buFont typeface="Courier New"/>
              <a:buChar char="o"/>
              <a:defRPr sz="1600">
                <a:latin typeface="Century Gothic"/>
                <a:ea typeface="Century Gothic"/>
                <a:cs typeface="Century Gothic"/>
                <a:sym typeface="Century Gothic"/>
              </a:defRPr>
            </a:pPr>
            <a:r>
              <a:rPr dirty="0"/>
              <a:t> Palermo  2016 per ogni </a:t>
            </a:r>
            <a:r>
              <a:rPr b="1" dirty="0"/>
              <a:t>10</a:t>
            </a:r>
            <a:r>
              <a:rPr dirty="0"/>
              <a:t> femmine ci sono  </a:t>
            </a:r>
            <a:r>
              <a:rPr b="1" dirty="0"/>
              <a:t>18</a:t>
            </a:r>
            <a:r>
              <a:rPr dirty="0"/>
              <a:t> maschi</a:t>
            </a:r>
          </a:p>
          <a:p>
            <a:pPr marL="457200" defTabSz="449580">
              <a:lnSpc>
                <a:spcPct val="115000"/>
              </a:lnSpc>
              <a:defRPr sz="1100"/>
            </a:pPr>
            <a:endParaRPr dirty="0"/>
          </a:p>
        </p:txBody>
      </p:sp>
      <p:sp>
        <p:nvSpPr>
          <p:cNvPr id="230" name="Da questi dati si può dedurre che, benché la differenza di genere sia meno marcata a Bologna, si sta verificando una diminuzione dei  rapporti M/F che sta procedendo di pari passo nelle due città."/>
          <p:cNvSpPr txBox="1"/>
          <p:nvPr/>
        </p:nvSpPr>
        <p:spPr>
          <a:xfrm>
            <a:off x="1989479" y="5289355"/>
            <a:ext cx="5622241" cy="1513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marL="457200" defTabSz="449580">
              <a:lnSpc>
                <a:spcPct val="115000"/>
              </a:lnSpc>
              <a:defRPr sz="1600">
                <a:latin typeface="Century Gothic"/>
                <a:ea typeface="Century Gothic"/>
                <a:cs typeface="Century Gothic"/>
                <a:sym typeface="Century Gothic"/>
              </a:defRPr>
            </a:lvl1pPr>
          </a:lstStyle>
          <a:p>
            <a:r>
              <a:t>Da questi dati si può dedurre che, benché la differenza di genere sia meno marcata a Bologna, si sta verificando una diminuzione dei  rapporti M/F che sta procedendo di pari passo nelle due città.</a:t>
            </a:r>
          </a:p>
        </p:txBody>
      </p:sp>
      <p:pic>
        <p:nvPicPr>
          <p:cNvPr id="231" name="Immagine 11" descr="Immagine 11"/>
          <p:cNvPicPr>
            <a:picLocks noChangeAspect="1"/>
          </p:cNvPicPr>
          <p:nvPr/>
        </p:nvPicPr>
        <p:blipFill>
          <a:blip r:embed="rId3">
            <a:extLst/>
          </a:blip>
          <a:stretch>
            <a:fillRect/>
          </a:stretch>
        </p:blipFill>
        <p:spPr>
          <a:xfrm flipH="1">
            <a:off x="1928791" y="3387411"/>
            <a:ext cx="178788" cy="1409673"/>
          </a:xfrm>
          <a:prstGeom prst="rect">
            <a:avLst/>
          </a:prstGeom>
          <a:ln w="12700">
            <a:miter lim="400000"/>
          </a:ln>
        </p:spPr>
      </p:pic>
      <p:pic>
        <p:nvPicPr>
          <p:cNvPr id="232" name="Freccia-giù-trasparente.png" descr="Freccia-giù-trasparente.png"/>
          <p:cNvPicPr>
            <a:picLocks noChangeAspect="1"/>
          </p:cNvPicPr>
          <p:nvPr/>
        </p:nvPicPr>
        <p:blipFill>
          <a:blip r:embed="rId4">
            <a:extLst/>
          </a:blip>
          <a:stretch>
            <a:fillRect/>
          </a:stretch>
        </p:blipFill>
        <p:spPr>
          <a:xfrm rot="23749" flipH="1">
            <a:off x="1859006" y="5086189"/>
            <a:ext cx="611671" cy="705418"/>
          </a:xfrm>
          <a:prstGeom prst="rect">
            <a:avLst/>
          </a:prstGeom>
          <a:ln w="12700">
            <a:miter lim="400000"/>
          </a:ln>
        </p:spPr>
      </p:pic>
      <p:pic>
        <p:nvPicPr>
          <p:cNvPr id="233" name="g-gap-logo.png" descr="g-gap-logo.png"/>
          <p:cNvPicPr>
            <a:picLocks noChangeAspect="1"/>
          </p:cNvPicPr>
          <p:nvPr/>
        </p:nvPicPr>
        <p:blipFill>
          <a:blip r:embed="rId5">
            <a:extLst/>
          </a:blip>
          <a:stretch>
            <a:fillRect/>
          </a:stretch>
        </p:blipFill>
        <p:spPr>
          <a:xfrm>
            <a:off x="1075025" y="52982"/>
            <a:ext cx="865783" cy="865783"/>
          </a:xfrm>
          <a:prstGeom prst="rect">
            <a:avLst/>
          </a:prstGeom>
          <a:ln w="12700">
            <a:miter lim="400000"/>
          </a:ln>
        </p:spPr>
      </p:pic>
      <p:graphicFrame>
        <p:nvGraphicFramePr>
          <p:cNvPr id="11" name="Tabella"/>
          <p:cNvGraphicFramePr/>
          <p:nvPr>
            <p:extLst>
              <p:ext uri="{D42A27DB-BD31-4B8C-83A1-F6EECF244321}">
                <p14:modId xmlns:p14="http://schemas.microsoft.com/office/powerpoint/2010/main" val="1510080967"/>
              </p:ext>
            </p:extLst>
          </p:nvPr>
        </p:nvGraphicFramePr>
        <p:xfrm>
          <a:off x="2310446" y="793443"/>
          <a:ext cx="4980305" cy="2059033"/>
        </p:xfrm>
        <a:graphic>
          <a:graphicData uri="http://schemas.openxmlformats.org/drawingml/2006/table">
            <a:tbl>
              <a:tblPr bandRow="1">
                <a:tableStyleId>{4C3C2611-4C71-4FC5-86AE-919BDF0F9419}</a:tableStyleId>
              </a:tblPr>
              <a:tblGrid>
                <a:gridCol w="1075055"/>
                <a:gridCol w="1318895"/>
                <a:gridCol w="1233805"/>
                <a:gridCol w="1352550"/>
              </a:tblGrid>
              <a:tr h="257734">
                <a:tc>
                  <a:txBody>
                    <a:bodyPr/>
                    <a:lstStyle/>
                    <a:p>
                      <a:pPr algn="l" defTabSz="449580">
                        <a:defRPr sz="1800"/>
                      </a:pPr>
                      <a:r>
                        <a:rPr lang="it-IT" sz="1400" b="1" baseline="0" dirty="0" smtClean="0">
                          <a:solidFill>
                            <a:srgbClr val="FFFFFF"/>
                          </a:solidFill>
                          <a:latin typeface="Century Gothic"/>
                          <a:ea typeface="Century Gothic"/>
                          <a:cs typeface="Century Gothic"/>
                          <a:sym typeface="Century Gothic"/>
                        </a:rPr>
                        <a:t>BOLOGNA</a:t>
                      </a:r>
                      <a:endParaRPr sz="1400" b="1" dirty="0">
                        <a:solidFill>
                          <a:srgbClr val="FFFFFF"/>
                        </a:solidFill>
                        <a:latin typeface="Century Gothic"/>
                        <a:ea typeface="Century Gothic"/>
                        <a:cs typeface="Century Gothic"/>
                        <a:sym typeface="Century Gothic"/>
                      </a:endParaRPr>
                    </a:p>
                  </a:txBody>
                  <a:tcPr marL="63500" marR="63500" marT="0" marB="0" anchor="b" horzOverflow="overflow">
                    <a:lnL w="6350">
                      <a:solidFill>
                        <a:srgbClr val="ABCEEB"/>
                      </a:solidFill>
                      <a:miter lim="400000"/>
                    </a:lnL>
                    <a:lnR w="12700">
                      <a:solidFill>
                        <a:srgbClr val="CBCBCB"/>
                      </a:solidFill>
                      <a:miter lim="400000"/>
                    </a:lnR>
                    <a:lnT w="6350">
                      <a:solidFill>
                        <a:srgbClr val="ABCEEB"/>
                      </a:solidFill>
                      <a:miter lim="400000"/>
                    </a:lnT>
                    <a:lnB w="12700">
                      <a:solidFill>
                        <a:srgbClr val="CBCBCB"/>
                      </a:solidFill>
                      <a:miter lim="400000"/>
                    </a:lnB>
                    <a:solidFill>
                      <a:srgbClr val="6CACDD"/>
                    </a:solidFill>
                  </a:tcPr>
                </a:tc>
                <a:tc>
                  <a:txBody>
                    <a:bodyPr/>
                    <a:lstStyle/>
                    <a:p>
                      <a:pPr algn="l" defTabSz="449580">
                        <a:defRPr sz="1800"/>
                      </a:pPr>
                      <a:r>
                        <a:rPr lang="it-IT" sz="1400" b="1" dirty="0" smtClean="0">
                          <a:solidFill>
                            <a:srgbClr val="FFFFFF"/>
                          </a:solidFill>
                          <a:latin typeface="Century Gothic"/>
                          <a:ea typeface="Century Gothic"/>
                          <a:cs typeface="Century Gothic"/>
                          <a:sym typeface="Century Gothic"/>
                        </a:rPr>
                        <a:t>    2000</a:t>
                      </a:r>
                      <a:endParaRPr sz="1400" b="1" dirty="0">
                        <a:solidFill>
                          <a:srgbClr val="FFFFFF"/>
                        </a:solidFill>
                        <a:latin typeface="Century Gothic"/>
                        <a:ea typeface="Century Gothic"/>
                        <a:cs typeface="Century Gothic"/>
                        <a:sym typeface="Century Gothic"/>
                      </a:endParaRPr>
                    </a:p>
                  </a:txBody>
                  <a:tcPr marL="63500" marR="63500" marT="0" marB="0" anchor="b" horzOverflow="overflow">
                    <a:lnL w="12700">
                      <a:solidFill>
                        <a:srgbClr val="CBCBCB"/>
                      </a:solidFill>
                      <a:miter lim="400000"/>
                    </a:lnL>
                    <a:lnR w="12700">
                      <a:solidFill>
                        <a:srgbClr val="CBCBCB"/>
                      </a:solidFill>
                      <a:miter lim="400000"/>
                    </a:lnR>
                    <a:lnT w="6350">
                      <a:solidFill>
                        <a:srgbClr val="ABCEEB"/>
                      </a:solidFill>
                      <a:miter lim="400000"/>
                    </a:lnT>
                    <a:lnB w="12700">
                      <a:solidFill>
                        <a:srgbClr val="CBCBCB"/>
                      </a:solidFill>
                      <a:miter lim="400000"/>
                    </a:lnB>
                    <a:solidFill>
                      <a:srgbClr val="6CACDD"/>
                    </a:solidFill>
                  </a:tcPr>
                </a:tc>
                <a:tc>
                  <a:txBody>
                    <a:bodyPr/>
                    <a:lstStyle/>
                    <a:p>
                      <a:pPr algn="l" defTabSz="449580">
                        <a:defRPr sz="1800"/>
                      </a:pPr>
                      <a:r>
                        <a:rPr lang="it-IT" sz="1400" b="1" dirty="0" smtClean="0">
                          <a:solidFill>
                            <a:srgbClr val="FFFFFF"/>
                          </a:solidFill>
                          <a:latin typeface="Century Gothic"/>
                          <a:ea typeface="Century Gothic"/>
                          <a:cs typeface="Century Gothic"/>
                          <a:sym typeface="Century Gothic"/>
                        </a:rPr>
                        <a:t>  2016</a:t>
                      </a:r>
                      <a:endParaRPr sz="1400" b="1" dirty="0">
                        <a:solidFill>
                          <a:srgbClr val="FFFFFF"/>
                        </a:solidFill>
                        <a:latin typeface="Century Gothic"/>
                        <a:ea typeface="Century Gothic"/>
                        <a:cs typeface="Century Gothic"/>
                        <a:sym typeface="Century Gothic"/>
                      </a:endParaRPr>
                    </a:p>
                  </a:txBody>
                  <a:tcPr marL="63500" marR="63500" marT="0" marB="0" anchor="b" horzOverflow="overflow">
                    <a:lnL w="12700">
                      <a:solidFill>
                        <a:srgbClr val="CBCBCB"/>
                      </a:solidFill>
                      <a:miter lim="400000"/>
                    </a:lnL>
                    <a:lnR w="12700">
                      <a:solidFill>
                        <a:srgbClr val="CBCBCB"/>
                      </a:solidFill>
                      <a:miter lim="400000"/>
                    </a:lnR>
                    <a:lnT w="6350">
                      <a:solidFill>
                        <a:srgbClr val="ABCEEB"/>
                      </a:solidFill>
                      <a:miter lim="400000"/>
                    </a:lnT>
                    <a:lnB w="12700">
                      <a:solidFill>
                        <a:srgbClr val="CBCBCB"/>
                      </a:solidFill>
                      <a:miter lim="400000"/>
                    </a:lnB>
                    <a:solidFill>
                      <a:srgbClr val="6CACDD"/>
                    </a:solidFill>
                  </a:tcPr>
                </a:tc>
                <a:tc>
                  <a:txBody>
                    <a:bodyPr/>
                    <a:lstStyle/>
                    <a:p>
                      <a:pPr algn="l" defTabSz="449580">
                        <a:defRPr sz="1800"/>
                      </a:pPr>
                      <a:endParaRPr sz="1400" b="1" dirty="0">
                        <a:solidFill>
                          <a:srgbClr val="FFFFFF"/>
                        </a:solidFill>
                        <a:latin typeface="Century Gothic"/>
                        <a:ea typeface="Century Gothic"/>
                        <a:cs typeface="Century Gothic"/>
                        <a:sym typeface="Century Gothic"/>
                      </a:endParaRPr>
                    </a:p>
                  </a:txBody>
                  <a:tcPr marL="63500" marR="63500" marT="0" marB="0" anchor="b" horzOverflow="overflow">
                    <a:lnL w="12700">
                      <a:solidFill>
                        <a:srgbClr val="CBCBCB"/>
                      </a:solidFill>
                      <a:miter lim="400000"/>
                    </a:lnL>
                    <a:lnR w="6350">
                      <a:solidFill>
                        <a:srgbClr val="ABCEEB"/>
                      </a:solidFill>
                      <a:miter lim="400000"/>
                    </a:lnR>
                    <a:lnT w="6350">
                      <a:solidFill>
                        <a:srgbClr val="ABCEEB"/>
                      </a:solidFill>
                      <a:miter lim="400000"/>
                    </a:lnT>
                    <a:lnB w="12700">
                      <a:solidFill>
                        <a:srgbClr val="CBCBCB"/>
                      </a:solidFill>
                      <a:miter lim="400000"/>
                    </a:lnB>
                    <a:solidFill>
                      <a:srgbClr val="6CACDD"/>
                    </a:solidFill>
                  </a:tcPr>
                </a:tc>
              </a:tr>
              <a:tr h="254929">
                <a:tc>
                  <a:txBody>
                    <a:bodyPr/>
                    <a:lstStyle/>
                    <a:p>
                      <a:pPr algn="l" defTabSz="449580">
                        <a:defRPr sz="1800"/>
                      </a:pPr>
                      <a:r>
                        <a:rPr sz="1400" dirty="0" smtClean="0">
                          <a:latin typeface="Century Gothic"/>
                          <a:ea typeface="Century Gothic"/>
                          <a:cs typeface="Century Gothic"/>
                          <a:sym typeface="Century Gothic"/>
                        </a:rPr>
                        <a:t> </a:t>
                      </a:r>
                      <a:r>
                        <a:rPr sz="1400" dirty="0">
                          <a:latin typeface="Century Gothic"/>
                          <a:ea typeface="Century Gothic"/>
                          <a:cs typeface="Century Gothic"/>
                          <a:sym typeface="Century Gothic"/>
                        </a:rPr>
                        <a:t>M </a:t>
                      </a:r>
                    </a:p>
                  </a:txBody>
                  <a:tcPr marL="63500" marR="63500" marT="0" marB="0" anchor="b" horzOverflow="overflow">
                    <a:lnL w="6350">
                      <a:solidFill>
                        <a:srgbClr val="CBCBCB"/>
                      </a:solidFill>
                      <a:miter lim="400000"/>
                    </a:lnL>
                    <a:lnR w="6350">
                      <a:solidFill>
                        <a:srgbClr val="CBCBCB"/>
                      </a:solidFill>
                      <a:miter lim="400000"/>
                    </a:lnR>
                    <a:lnT w="12700">
                      <a:solidFill>
                        <a:srgbClr val="CBCBCB"/>
                      </a:solidFill>
                      <a:miter lim="400000"/>
                    </a:lnT>
                    <a:lnB w="6350">
                      <a:solidFill>
                        <a:srgbClr val="CBCBCB"/>
                      </a:solidFill>
                      <a:miter lim="400000"/>
                    </a:lnB>
                    <a:solidFill>
                      <a:srgbClr val="E4EFF8"/>
                    </a:solidFill>
                  </a:tcPr>
                </a:tc>
                <a:tc>
                  <a:txBody>
                    <a:bodyPr/>
                    <a:lstStyle/>
                    <a:p>
                      <a:pPr defTabSz="449580">
                        <a:defRPr sz="1800"/>
                      </a:pPr>
                      <a:r>
                        <a:rPr sz="1400" dirty="0">
                          <a:latin typeface="Century Gothic"/>
                          <a:ea typeface="Century Gothic"/>
                          <a:cs typeface="Century Gothic"/>
                          <a:sym typeface="Century Gothic"/>
                        </a:rPr>
                        <a:t>1963</a:t>
                      </a:r>
                    </a:p>
                  </a:txBody>
                  <a:tcPr marL="63500" marR="63500" marT="0" marB="0" anchor="b" horzOverflow="overflow">
                    <a:lnL w="6350">
                      <a:solidFill>
                        <a:srgbClr val="CBCBCB"/>
                      </a:solidFill>
                      <a:miter lim="400000"/>
                    </a:lnL>
                    <a:lnR w="6350">
                      <a:solidFill>
                        <a:srgbClr val="CBCBCB"/>
                      </a:solidFill>
                      <a:miter lim="400000"/>
                    </a:lnR>
                    <a:lnT w="12700">
                      <a:solidFill>
                        <a:srgbClr val="CBCBCB"/>
                      </a:solidFill>
                      <a:miter lim="400000"/>
                    </a:lnT>
                    <a:lnB w="6350">
                      <a:solidFill>
                        <a:srgbClr val="CBCBCB"/>
                      </a:solidFill>
                      <a:miter lim="400000"/>
                    </a:lnB>
                    <a:solidFill>
                      <a:srgbClr val="E4EFF8"/>
                    </a:solidFill>
                  </a:tcPr>
                </a:tc>
                <a:tc>
                  <a:txBody>
                    <a:bodyPr/>
                    <a:lstStyle/>
                    <a:p>
                      <a:pPr algn="l" defTabSz="449580">
                        <a:defRPr sz="1800"/>
                      </a:pPr>
                      <a:r>
                        <a:rPr sz="1400" dirty="0" smtClean="0">
                          <a:latin typeface="Century Gothic"/>
                          <a:ea typeface="Century Gothic"/>
                          <a:cs typeface="Century Gothic"/>
                          <a:sym typeface="Century Gothic"/>
                        </a:rPr>
                        <a:t> </a:t>
                      </a:r>
                      <a:r>
                        <a:rPr lang="it-IT" sz="1400" dirty="0" smtClean="0">
                          <a:latin typeface="Century Gothic"/>
                          <a:ea typeface="Century Gothic"/>
                          <a:cs typeface="Century Gothic"/>
                          <a:sym typeface="Century Gothic"/>
                        </a:rPr>
                        <a:t>1693</a:t>
                      </a: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12700">
                      <a:solidFill>
                        <a:srgbClr val="CBCBCB"/>
                      </a:solidFill>
                      <a:miter lim="400000"/>
                    </a:lnT>
                    <a:lnB w="6350">
                      <a:solidFill>
                        <a:srgbClr val="CBCBCB"/>
                      </a:solidFill>
                      <a:miter lim="400000"/>
                    </a:lnB>
                    <a:solidFill>
                      <a:srgbClr val="E4EFF8"/>
                    </a:solidFill>
                  </a:tcPr>
                </a:tc>
                <a:tc>
                  <a:txBody>
                    <a:bodyPr/>
                    <a:lstStyle/>
                    <a:p>
                      <a:pPr defTabSz="449580">
                        <a:defRPr sz="1800"/>
                      </a:pP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12700">
                      <a:solidFill>
                        <a:srgbClr val="CBCBCB"/>
                      </a:solidFill>
                      <a:miter lim="400000"/>
                    </a:lnT>
                    <a:lnB w="6350">
                      <a:solidFill>
                        <a:srgbClr val="CBCBCB"/>
                      </a:solidFill>
                      <a:miter lim="400000"/>
                    </a:lnB>
                    <a:solidFill>
                      <a:srgbClr val="E4EFF8"/>
                    </a:solidFill>
                  </a:tcPr>
                </a:tc>
              </a:tr>
              <a:tr h="252124">
                <a:tc>
                  <a:txBody>
                    <a:bodyPr/>
                    <a:lstStyle/>
                    <a:p>
                      <a:pPr algn="l" defTabSz="449580">
                        <a:defRPr sz="1800"/>
                      </a:pPr>
                      <a:r>
                        <a:rPr sz="1400" dirty="0" smtClean="0">
                          <a:latin typeface="Century Gothic"/>
                          <a:ea typeface="Century Gothic"/>
                          <a:cs typeface="Century Gothic"/>
                          <a:sym typeface="Century Gothic"/>
                        </a:rPr>
                        <a:t> </a:t>
                      </a:r>
                      <a:r>
                        <a:rPr sz="1400" dirty="0">
                          <a:latin typeface="Century Gothic"/>
                          <a:ea typeface="Century Gothic"/>
                          <a:cs typeface="Century Gothic"/>
                          <a:sym typeface="Century Gothic"/>
                        </a:rPr>
                        <a:t>F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defTabSz="449580">
                        <a:defRPr sz="1800"/>
                      </a:pPr>
                      <a:r>
                        <a:rPr sz="1400" dirty="0">
                          <a:latin typeface="Century Gothic"/>
                          <a:ea typeface="Century Gothic"/>
                          <a:cs typeface="Century Gothic"/>
                          <a:sym typeface="Century Gothic"/>
                        </a:rPr>
                        <a:t>865</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l" defTabSz="449580">
                        <a:defRPr sz="1800"/>
                      </a:pPr>
                      <a:r>
                        <a:rPr sz="1400" dirty="0" smtClean="0">
                          <a:latin typeface="Century Gothic"/>
                          <a:ea typeface="Century Gothic"/>
                          <a:cs typeface="Century Gothic"/>
                          <a:sym typeface="Century Gothic"/>
                        </a:rPr>
                        <a:t> </a:t>
                      </a:r>
                      <a:r>
                        <a:rPr lang="it-IT" sz="1400" dirty="0" smtClean="0">
                          <a:latin typeface="Century Gothic"/>
                          <a:ea typeface="Century Gothic"/>
                          <a:cs typeface="Century Gothic"/>
                          <a:sym typeface="Century Gothic"/>
                        </a:rPr>
                        <a:t>1090</a:t>
                      </a: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defTabSz="449580">
                        <a:defRPr sz="1800"/>
                      </a:pP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r>
              <a:tr h="252124">
                <a:tc>
                  <a:txBody>
                    <a:bodyPr/>
                    <a:lstStyle/>
                    <a:p>
                      <a:pPr algn="l" defTabSz="449580">
                        <a:defRPr sz="1800"/>
                      </a:pPr>
                      <a:r>
                        <a:rPr sz="1400" dirty="0">
                          <a:latin typeface="Century Gothic"/>
                          <a:ea typeface="Century Gothic"/>
                          <a:cs typeface="Century Gothic"/>
                          <a:sym typeface="Century Gothic"/>
                        </a:rPr>
                        <a:t>M/F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defTabSz="449580">
                        <a:defRPr sz="1800"/>
                      </a:pPr>
                      <a:r>
                        <a:rPr sz="1400" b="1">
                          <a:latin typeface="Century Gothic"/>
                          <a:ea typeface="Century Gothic"/>
                          <a:cs typeface="Century Gothic"/>
                          <a:sym typeface="Century Gothic"/>
                        </a:rPr>
                        <a:t>2,27</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algn="l" defTabSz="449580">
                        <a:defRPr sz="1800"/>
                      </a:pPr>
                      <a:r>
                        <a:rPr sz="1400" dirty="0">
                          <a:latin typeface="Century Gothic"/>
                          <a:ea typeface="Century Gothic"/>
                          <a:cs typeface="Century Gothic"/>
                          <a:sym typeface="Century Gothic"/>
                        </a:rPr>
                        <a:t>M/F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defTabSz="449580">
                        <a:defRPr sz="1800"/>
                      </a:pPr>
                      <a:r>
                        <a:rPr sz="1400" b="1">
                          <a:latin typeface="Century Gothic"/>
                          <a:ea typeface="Century Gothic"/>
                          <a:cs typeface="Century Gothic"/>
                          <a:sym typeface="Century Gothic"/>
                        </a:rPr>
                        <a:t>1,55</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r>
              <a:tr h="285750">
                <a:tc>
                  <a:txBody>
                    <a:bodyPr/>
                    <a:lstStyle/>
                    <a:p>
                      <a:pPr algn="l">
                        <a:defRPr sz="1800"/>
                      </a:pPr>
                      <a:r>
                        <a:rPr lang="it-IT" dirty="0" smtClean="0"/>
                        <a:t>Palermo</a:t>
                      </a:r>
                      <a:endParaRPr dirty="0"/>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l">
                        <a:defRPr sz="1800"/>
                      </a:pPr>
                      <a:r>
                        <a:rPr lang="it-IT" dirty="0" smtClean="0"/>
                        <a:t>  2000</a:t>
                      </a:r>
                      <a:endParaRPr dirty="0"/>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l">
                        <a:defRPr sz="1800"/>
                      </a:pPr>
                      <a:r>
                        <a:rPr lang="it-IT" dirty="0" smtClean="0"/>
                        <a:t> 2016</a:t>
                      </a:r>
                      <a:endParaRPr dirty="0"/>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l">
                        <a:defRPr sz="1800"/>
                      </a:pPr>
                      <a:endParaRPr dirty="0"/>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r>
              <a:tr h="252124">
                <a:tc>
                  <a:txBody>
                    <a:bodyPr/>
                    <a:lstStyle/>
                    <a:p>
                      <a:pPr algn="l" defTabSz="449580">
                        <a:defRPr sz="1800"/>
                      </a:pPr>
                      <a:r>
                        <a:rPr sz="1400" dirty="0" smtClean="0">
                          <a:latin typeface="Century Gothic"/>
                          <a:ea typeface="Century Gothic"/>
                          <a:cs typeface="Century Gothic"/>
                          <a:sym typeface="Century Gothic"/>
                        </a:rPr>
                        <a:t> </a:t>
                      </a:r>
                      <a:r>
                        <a:rPr sz="1400" dirty="0">
                          <a:latin typeface="Century Gothic"/>
                          <a:ea typeface="Century Gothic"/>
                          <a:cs typeface="Century Gothic"/>
                          <a:sym typeface="Century Gothic"/>
                        </a:rPr>
                        <a:t>M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defTabSz="449580">
                        <a:defRPr sz="1800"/>
                      </a:pPr>
                      <a:r>
                        <a:rPr sz="1400">
                          <a:latin typeface="Century Gothic"/>
                          <a:ea typeface="Century Gothic"/>
                          <a:cs typeface="Century Gothic"/>
                          <a:sym typeface="Century Gothic"/>
                        </a:rPr>
                        <a:t>1272</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algn="l" defTabSz="449580">
                        <a:defRPr sz="1800"/>
                      </a:pPr>
                      <a:r>
                        <a:rPr lang="it-IT" sz="1400" dirty="0" smtClean="0">
                          <a:latin typeface="Century Gothic"/>
                          <a:ea typeface="Century Gothic"/>
                          <a:cs typeface="Century Gothic"/>
                          <a:sym typeface="Century Gothic"/>
                        </a:rPr>
                        <a:t>977</a:t>
                      </a: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defTabSz="449580">
                        <a:defRPr sz="1800"/>
                      </a:pP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r>
              <a:tr h="252124">
                <a:tc>
                  <a:txBody>
                    <a:bodyPr/>
                    <a:lstStyle/>
                    <a:p>
                      <a:pPr algn="l" defTabSz="449580">
                        <a:defRPr sz="1800"/>
                      </a:pPr>
                      <a:r>
                        <a:rPr sz="1400" dirty="0" smtClean="0">
                          <a:latin typeface="Century Gothic"/>
                          <a:ea typeface="Century Gothic"/>
                          <a:cs typeface="Century Gothic"/>
                          <a:sym typeface="Century Gothic"/>
                        </a:rPr>
                        <a:t> </a:t>
                      </a:r>
                      <a:r>
                        <a:rPr sz="1400" dirty="0">
                          <a:latin typeface="Century Gothic"/>
                          <a:ea typeface="Century Gothic"/>
                          <a:cs typeface="Century Gothic"/>
                          <a:sym typeface="Century Gothic"/>
                        </a:rPr>
                        <a:t>F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526</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algn="l" defTabSz="449580">
                        <a:defRPr sz="1800"/>
                      </a:pPr>
                      <a:r>
                        <a:rPr lang="it-IT" sz="1400" dirty="0" smtClean="0">
                          <a:latin typeface="Century Gothic"/>
                          <a:ea typeface="Century Gothic"/>
                          <a:cs typeface="Century Gothic"/>
                          <a:sym typeface="Century Gothic"/>
                        </a:rPr>
                        <a:t>545</a:t>
                      </a: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c>
                  <a:txBody>
                    <a:bodyPr/>
                    <a:lstStyle/>
                    <a:p>
                      <a:pPr defTabSz="449580">
                        <a:defRPr sz="1800"/>
                      </a:pPr>
                      <a:endParaRPr sz="1400" dirty="0">
                        <a:latin typeface="Century Gothic"/>
                        <a:ea typeface="Century Gothic"/>
                        <a:cs typeface="Century Gothic"/>
                        <a:sym typeface="Century Gothic"/>
                      </a:endParaRP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tcPr>
                </a:tc>
              </a:tr>
              <a:tr h="252124">
                <a:tc>
                  <a:txBody>
                    <a:bodyPr/>
                    <a:lstStyle/>
                    <a:p>
                      <a:pPr algn="l" defTabSz="449580">
                        <a:defRPr sz="1800"/>
                      </a:pPr>
                      <a:r>
                        <a:rPr sz="1400" dirty="0">
                          <a:latin typeface="Century Gothic"/>
                          <a:ea typeface="Century Gothic"/>
                          <a:cs typeface="Century Gothic"/>
                          <a:sym typeface="Century Gothic"/>
                        </a:rPr>
                        <a:t>M/F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defTabSz="449580">
                        <a:defRPr sz="1800"/>
                      </a:pPr>
                      <a:r>
                        <a:rPr sz="1400" b="1">
                          <a:latin typeface="Century Gothic"/>
                          <a:ea typeface="Century Gothic"/>
                          <a:cs typeface="Century Gothic"/>
                          <a:sym typeface="Century Gothic"/>
                        </a:rPr>
                        <a:t>2,42</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algn="l" defTabSz="449580">
                        <a:defRPr sz="1800"/>
                      </a:pPr>
                      <a:r>
                        <a:rPr sz="1400" dirty="0">
                          <a:latin typeface="Century Gothic"/>
                          <a:ea typeface="Century Gothic"/>
                          <a:cs typeface="Century Gothic"/>
                          <a:sym typeface="Century Gothic"/>
                        </a:rPr>
                        <a:t>M/F </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c>
                  <a:txBody>
                    <a:bodyPr/>
                    <a:lstStyle/>
                    <a:p>
                      <a:pPr defTabSz="449580">
                        <a:defRPr sz="1800"/>
                      </a:pPr>
                      <a:r>
                        <a:rPr sz="1400" b="1" dirty="0">
                          <a:latin typeface="Century Gothic"/>
                          <a:ea typeface="Century Gothic"/>
                          <a:cs typeface="Century Gothic"/>
                          <a:sym typeface="Century Gothic"/>
                        </a:rPr>
                        <a:t>1,79</a:t>
                      </a:r>
                    </a:p>
                  </a:txBody>
                  <a:tcPr marL="63500" marR="63500" marT="0" marB="0" anchor="b" horzOverflow="overflow">
                    <a:lnL w="6350">
                      <a:solidFill>
                        <a:srgbClr val="CBCBCB"/>
                      </a:solidFill>
                      <a:miter lim="400000"/>
                    </a:lnL>
                    <a:lnR w="6350">
                      <a:solidFill>
                        <a:srgbClr val="CBCBCB"/>
                      </a:solidFill>
                      <a:miter lim="400000"/>
                    </a:lnR>
                    <a:lnT w="6350">
                      <a:solidFill>
                        <a:srgbClr val="CBCBCB"/>
                      </a:solidFill>
                      <a:miter lim="400000"/>
                    </a:lnT>
                    <a:lnB w="6350">
                      <a:solidFill>
                        <a:srgbClr val="CBCBCB"/>
                      </a:solidFill>
                      <a:miter lim="400000"/>
                    </a:lnB>
                    <a:solidFill>
                      <a:srgbClr val="E4EFF8"/>
                    </a:solidFill>
                  </a:tcPr>
                </a:tc>
              </a:tr>
            </a:tbl>
          </a:graphicData>
        </a:graphic>
      </p:graphicFrame>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1.jpg" descr="1.jpg"/>
          <p:cNvPicPr>
            <a:picLocks noChangeAspect="1"/>
          </p:cNvPicPr>
          <p:nvPr/>
        </p:nvPicPr>
        <p:blipFill>
          <a:blip r:embed="rId2">
            <a:alphaModFix amt="41433"/>
            <a:extLst/>
          </a:blip>
          <a:stretch>
            <a:fillRect/>
          </a:stretch>
        </p:blipFill>
        <p:spPr>
          <a:xfrm>
            <a:off x="-1449061" y="36853"/>
            <a:ext cx="12042122" cy="6784294"/>
          </a:xfrm>
          <a:prstGeom prst="rect">
            <a:avLst/>
          </a:prstGeom>
          <a:ln w="12700">
            <a:miter lim="400000"/>
          </a:ln>
        </p:spPr>
      </p:pic>
      <p:sp>
        <p:nvSpPr>
          <p:cNvPr id="237" name="Conteggio docenti Palermo 2000/2016."/>
          <p:cNvSpPr txBox="1"/>
          <p:nvPr/>
        </p:nvSpPr>
        <p:spPr>
          <a:xfrm>
            <a:off x="1524297" y="-31036"/>
            <a:ext cx="5192017" cy="421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100">
                <a:latin typeface="Century Gothic"/>
                <a:ea typeface="Century Gothic"/>
                <a:cs typeface="Century Gothic"/>
                <a:sym typeface="Century Gothic"/>
              </a:defRPr>
            </a:lvl1pPr>
          </a:lstStyle>
          <a:p>
            <a:r>
              <a:t>Conteggio docenti Palermo 2000/2016.</a:t>
            </a:r>
          </a:p>
        </p:txBody>
      </p:sp>
      <p:graphicFrame>
        <p:nvGraphicFramePr>
          <p:cNvPr id="238" name="Tabella"/>
          <p:cNvGraphicFramePr/>
          <p:nvPr/>
        </p:nvGraphicFramePr>
        <p:xfrm>
          <a:off x="108073" y="579211"/>
          <a:ext cx="5451421" cy="1762576"/>
        </p:xfrm>
        <a:graphic>
          <a:graphicData uri="http://schemas.openxmlformats.org/drawingml/2006/table">
            <a:tbl>
              <a:tblPr bandRow="1">
                <a:tableStyleId>{4C3C2611-4C71-4FC5-86AE-919BDF0F9419}</a:tableStyleId>
              </a:tblPr>
              <a:tblGrid>
                <a:gridCol w="701531"/>
                <a:gridCol w="865642"/>
                <a:gridCol w="834389"/>
                <a:gridCol w="879185"/>
                <a:gridCol w="969772"/>
                <a:gridCol w="1200902"/>
              </a:tblGrid>
              <a:tr h="349776">
                <a:tc>
                  <a:txBody>
                    <a:bodyPr/>
                    <a:lstStyle/>
                    <a:p>
                      <a:pPr algn="l">
                        <a:defRPr sz="1800"/>
                      </a:pPr>
                      <a:endParaRPr/>
                    </a:p>
                  </a:txBody>
                  <a:tcPr marL="63500" marR="63500" marT="0" marB="0" anchor="ctr" horzOverflow="overflow">
                    <a:lnL w="6350">
                      <a:solidFill>
                        <a:srgbClr val="CBCBCB"/>
                      </a:solidFill>
                      <a:miter lim="400000"/>
                    </a:lnL>
                    <a:lnR w="12700">
                      <a:solidFill>
                        <a:schemeClr val="accent1">
                          <a:lumOff val="23725"/>
                        </a:schemeClr>
                      </a:solidFill>
                      <a:miter lim="400000"/>
                    </a:lnR>
                    <a:lnT w="6350">
                      <a:solidFill>
                        <a:srgbClr val="CBCBCB"/>
                      </a:solidFill>
                      <a:miter lim="400000"/>
                    </a:lnT>
                    <a:lnB w="12700">
                      <a:solidFill>
                        <a:srgbClr val="CBCBCB"/>
                      </a:solidFill>
                      <a:miter lim="400000"/>
                    </a:lnB>
                  </a:tcPr>
                </a:tc>
                <a:tc>
                  <a:txBody>
                    <a:bodyPr/>
                    <a:lstStyle/>
                    <a:p>
                      <a:pPr algn="l">
                        <a:defRPr sz="1800"/>
                      </a:pPr>
                      <a:endParaRPr/>
                    </a:p>
                  </a:txBody>
                  <a:tcPr marL="63500" marR="63500" marT="0" marB="0" anchor="b" horzOverflow="overflow">
                    <a:lnL w="12700">
                      <a:solidFill>
                        <a:schemeClr val="accent1">
                          <a:lumOff val="23725"/>
                        </a:schemeClr>
                      </a:solidFill>
                      <a:miter lim="400000"/>
                    </a:lnL>
                    <a:lnR w="12700">
                      <a:solidFill>
                        <a:schemeClr val="accent1">
                          <a:lumOff val="23725"/>
                        </a:schemeClr>
                      </a:solidFill>
                      <a:miter lim="400000"/>
                    </a:lnR>
                    <a:lnT w="6350">
                      <a:solidFill>
                        <a:schemeClr val="accent1">
                          <a:lumOff val="23725"/>
                        </a:schemeClr>
                      </a:solidFill>
                      <a:miter lim="400000"/>
                    </a:lnT>
                    <a:lnB w="12700">
                      <a:solidFill>
                        <a:schemeClr val="accent1">
                          <a:lumOff val="23725"/>
                        </a:schemeClr>
                      </a:solidFill>
                      <a:miter lim="400000"/>
                    </a:lnB>
                  </a:tcPr>
                </a:tc>
                <a:tc>
                  <a:txBody>
                    <a:bodyPr/>
                    <a:lstStyle/>
                    <a:p>
                      <a:pPr algn="l">
                        <a:defRPr sz="1800"/>
                      </a:pPr>
                      <a:endParaRPr/>
                    </a:p>
                  </a:txBody>
                  <a:tcPr marL="63500" marR="63500" marT="0" marB="0" anchor="b" horzOverflow="overflow">
                    <a:lnL w="12700">
                      <a:solidFill>
                        <a:schemeClr val="accent1">
                          <a:lumOff val="23725"/>
                        </a:schemeClr>
                      </a:solidFill>
                      <a:miter lim="400000"/>
                    </a:lnL>
                    <a:lnR w="12700">
                      <a:solidFill>
                        <a:schemeClr val="accent1">
                          <a:lumOff val="23725"/>
                        </a:schemeClr>
                      </a:solidFill>
                      <a:miter lim="400000"/>
                    </a:lnR>
                    <a:lnT w="6350">
                      <a:solidFill>
                        <a:schemeClr val="accent1">
                          <a:lumOff val="23725"/>
                        </a:schemeClr>
                      </a:solidFill>
                      <a:miter lim="400000"/>
                    </a:lnT>
                    <a:lnB w="12700">
                      <a:solidFill>
                        <a:srgbClr val="CFD7E7"/>
                      </a:solidFill>
                      <a:miter lim="400000"/>
                    </a:lnB>
                  </a:tcPr>
                </a:tc>
                <a:tc>
                  <a:txBody>
                    <a:bodyPr/>
                    <a:lstStyle/>
                    <a:p>
                      <a:pPr algn="l" defTabSz="449580">
                        <a:defRPr sz="1800"/>
                      </a:pPr>
                      <a:r>
                        <a:rPr sz="1400" b="1">
                          <a:latin typeface="Century Gothic"/>
                          <a:ea typeface="Century Gothic"/>
                          <a:cs typeface="Century Gothic"/>
                          <a:sym typeface="Century Gothic"/>
                        </a:rPr>
                        <a:t>Ordinari</a:t>
                      </a:r>
                    </a:p>
                  </a:txBody>
                  <a:tcPr marL="63500" marR="63500" marT="0" marB="0" anchor="b" horzOverflow="overflow">
                    <a:lnL w="12700">
                      <a:solidFill>
                        <a:schemeClr val="accent1">
                          <a:lumOff val="23725"/>
                        </a:schemeClr>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defTabSz="449580">
                        <a:defRPr sz="1800"/>
                      </a:pPr>
                      <a:r>
                        <a:rPr sz="1400" b="1">
                          <a:latin typeface="Century Gothic"/>
                          <a:ea typeface="Century Gothic"/>
                          <a:cs typeface="Century Gothic"/>
                          <a:sym typeface="Century Gothic"/>
                        </a:rPr>
                        <a:t>Associati</a:t>
                      </a:r>
                    </a:p>
                  </a:txBody>
                  <a:tcPr marL="63500" marR="63500" marT="0" marB="0" anchor="b" horzOverflow="overflow">
                    <a:lnL w="12700">
                      <a:solidFill>
                        <a:srgbClr val="CBCBCB"/>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defTabSz="449580">
                        <a:defRPr sz="1800"/>
                      </a:pPr>
                      <a:r>
                        <a:rPr sz="1400" b="1">
                          <a:latin typeface="Century Gothic"/>
                          <a:ea typeface="Century Gothic"/>
                          <a:cs typeface="Century Gothic"/>
                          <a:sym typeface="Century Gothic"/>
                        </a:rPr>
                        <a:t>Ricercatori</a:t>
                      </a:r>
                    </a:p>
                  </a:txBody>
                  <a:tcPr marL="63500" marR="63500" marT="0" marB="0" anchor="b" horzOverflow="overflow">
                    <a:lnL w="12700">
                      <a:solidFill>
                        <a:srgbClr val="CBCBCB"/>
                      </a:solidFill>
                      <a:miter lim="400000"/>
                    </a:lnL>
                    <a:lnR w="6350">
                      <a:solidFill>
                        <a:srgbClr val="CBCBCB"/>
                      </a:solidFill>
                      <a:miter lim="400000"/>
                    </a:lnR>
                    <a:lnT w="6350">
                      <a:solidFill>
                        <a:srgbClr val="CBCBCB"/>
                      </a:solidFill>
                      <a:miter lim="400000"/>
                    </a:lnT>
                    <a:lnB w="12700">
                      <a:solidFill>
                        <a:srgbClr val="CBCBCB"/>
                      </a:solidFill>
                      <a:miter lim="400000"/>
                    </a:lnB>
                  </a:tcPr>
                </a:tc>
              </a:tr>
              <a:tr h="353200">
                <a:tc rowSpan="4">
                  <a:txBody>
                    <a:bodyPr/>
                    <a:lstStyle/>
                    <a:p>
                      <a:pPr algn="ctr" defTabSz="449580">
                        <a:defRPr sz="1800"/>
                      </a:pPr>
                      <a:r>
                        <a:rPr sz="1400" b="1">
                          <a:latin typeface="Century Gothic"/>
                          <a:ea typeface="Century Gothic"/>
                          <a:cs typeface="Century Gothic"/>
                          <a:sym typeface="Century Gothic"/>
                        </a:rPr>
                        <a:t>PA</a:t>
                      </a:r>
                    </a:p>
                  </a:txBody>
                  <a:tcPr marL="63500" marR="63500" marT="0" marB="0" anchor="ctr" horzOverflow="overflow">
                    <a:lnL w="6350">
                      <a:solidFill>
                        <a:srgbClr val="CBCBCB"/>
                      </a:solidFill>
                      <a:miter lim="400000"/>
                    </a:lnL>
                    <a:lnR w="12700">
                      <a:solidFill>
                        <a:srgbClr val="CBCBCB"/>
                      </a:solidFill>
                      <a:miter lim="400000"/>
                    </a:lnR>
                    <a:lnT w="12700">
                      <a:solidFill>
                        <a:srgbClr val="CBCBCB"/>
                      </a:solidFill>
                      <a:miter lim="400000"/>
                    </a:lnT>
                  </a:tcPr>
                </a:tc>
                <a:tc rowSpan="2">
                  <a:txBody>
                    <a:bodyPr/>
                    <a:lstStyle/>
                    <a:p>
                      <a:pPr defTabSz="449580">
                        <a:defRPr sz="1800"/>
                      </a:pPr>
                      <a:r>
                        <a:rPr sz="1400" b="1">
                          <a:latin typeface="Century Gothic"/>
                          <a:ea typeface="Century Gothic"/>
                          <a:cs typeface="Century Gothic"/>
                          <a:sym typeface="Century Gothic"/>
                        </a:rPr>
                        <a:t>2000</a:t>
                      </a:r>
                    </a:p>
                  </a:txBody>
                  <a:tcPr marL="63500" marR="63500" marT="0" marB="0" anchor="ctr" horzOverflow="overflow">
                    <a:lnL w="12700">
                      <a:solidFill>
                        <a:srgbClr val="CBCBCB"/>
                      </a:solidFill>
                      <a:miter lim="400000"/>
                    </a:lnL>
                    <a:lnR w="12700">
                      <a:solidFill>
                        <a:srgbClr val="CFD7E7"/>
                      </a:solidFill>
                      <a:miter lim="400000"/>
                    </a:lnR>
                    <a:lnT w="12700">
                      <a:solidFill>
                        <a:schemeClr val="accent1">
                          <a:lumOff val="23725"/>
                        </a:schemeClr>
                      </a:solidFill>
                      <a:miter lim="400000"/>
                    </a:lnT>
                    <a:lnB w="12700">
                      <a:solidFill>
                        <a:srgbClr val="CBCBCB"/>
                      </a:solidFill>
                      <a:miter lim="400000"/>
                    </a:lnB>
                  </a:tcPr>
                </a:tc>
                <a:tc>
                  <a:txBody>
                    <a:bodyPr/>
                    <a:lstStyle/>
                    <a:p>
                      <a:pPr algn="l" defTabSz="449580">
                        <a:defRPr sz="1800"/>
                      </a:pPr>
                      <a:r>
                        <a:rPr sz="1400">
                          <a:latin typeface="Century Gothic"/>
                          <a:ea typeface="Century Gothic"/>
                          <a:cs typeface="Century Gothic"/>
                          <a:sym typeface="Century Gothic"/>
                        </a:rPr>
                        <a:t>M</a:t>
                      </a:r>
                    </a:p>
                  </a:txBody>
                  <a:tcPr marL="63500" marR="63500" marT="0" marB="0" anchor="b" horzOverflow="overflow">
                    <a:lnL w="12700">
                      <a:solidFill>
                        <a:srgbClr val="CFD7E7"/>
                      </a:solidFill>
                      <a:miter lim="400000"/>
                    </a:lnL>
                    <a:lnR w="12700">
                      <a:solidFill>
                        <a:srgbClr val="CFD7E7"/>
                      </a:solidFill>
                      <a:miter lim="400000"/>
                    </a:lnR>
                    <a:lnT w="12700">
                      <a:solidFill>
                        <a:srgbClr val="CFD7E7"/>
                      </a:solidFill>
                      <a:miter lim="400000"/>
                    </a:lnT>
                    <a:lnB w="12700">
                      <a:solidFill>
                        <a:srgbClr val="CFD7E7"/>
                      </a:solidFill>
                      <a:miter lim="400000"/>
                    </a:lnB>
                  </a:tcPr>
                </a:tc>
                <a:tc>
                  <a:txBody>
                    <a:bodyPr/>
                    <a:lstStyle/>
                    <a:p>
                      <a:pPr defTabSz="449580">
                        <a:defRPr sz="1800"/>
                      </a:pPr>
                      <a:r>
                        <a:rPr sz="1400">
                          <a:latin typeface="Century Gothic"/>
                          <a:ea typeface="Century Gothic"/>
                          <a:cs typeface="Century Gothic"/>
                          <a:sym typeface="Century Gothic"/>
                        </a:rPr>
                        <a:t>305</a:t>
                      </a:r>
                    </a:p>
                  </a:txBody>
                  <a:tcPr marL="63500" marR="63500" marT="0" marB="0" anchor="b" horzOverflow="overflow">
                    <a:lnL w="12700">
                      <a:solidFill>
                        <a:srgbClr val="CFD7E7"/>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555</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412</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12700">
                      <a:solidFill>
                        <a:srgbClr val="CBCBCB"/>
                      </a:solidFill>
                      <a:miter lim="400000"/>
                    </a:lnB>
                  </a:tcPr>
                </a:tc>
              </a:tr>
              <a:tr h="353200">
                <a:tc vMerge="1">
                  <a:txBody>
                    <a:bodyPr/>
                    <a:lstStyle/>
                    <a:p>
                      <a:endParaRPr lang="it-IT"/>
                    </a:p>
                  </a:txBody>
                  <a:tcPr/>
                </a:tc>
                <a:tc vMerge="1">
                  <a:txBody>
                    <a:bodyPr/>
                    <a:lstStyle/>
                    <a:p>
                      <a:endParaRPr lang="it-IT"/>
                    </a:p>
                  </a:txBody>
                  <a:tcPr/>
                </a:tc>
                <a:tc>
                  <a:txBody>
                    <a:bodyPr/>
                    <a:lstStyle/>
                    <a:p>
                      <a:pPr algn="l" defTabSz="449580">
                        <a:defRPr sz="1800"/>
                      </a:pPr>
                      <a:r>
                        <a:rPr sz="1400">
                          <a:latin typeface="Century Gothic"/>
                          <a:ea typeface="Century Gothic"/>
                          <a:cs typeface="Century Gothic"/>
                          <a:sym typeface="Century Gothic"/>
                        </a:rPr>
                        <a:t>F</a:t>
                      </a:r>
                    </a:p>
                  </a:txBody>
                  <a:tcPr marL="63500" marR="63500" marT="0" marB="0" anchor="b" horzOverflow="overflow">
                    <a:lnL w="12700">
                      <a:solidFill>
                        <a:srgbClr val="CFD7E7"/>
                      </a:solidFill>
                      <a:miter lim="400000"/>
                    </a:lnL>
                    <a:lnR w="12700">
                      <a:solidFill>
                        <a:srgbClr val="CFD7E7"/>
                      </a:solidFill>
                      <a:miter lim="400000"/>
                    </a:lnR>
                    <a:lnT w="12700">
                      <a:solidFill>
                        <a:srgbClr val="CFD7E7"/>
                      </a:solidFill>
                      <a:miter lim="400000"/>
                    </a:lnT>
                    <a:lnB w="12700">
                      <a:solidFill>
                        <a:srgbClr val="CFD7E7"/>
                      </a:solidFill>
                      <a:miter lim="400000"/>
                    </a:lnB>
                  </a:tcPr>
                </a:tc>
                <a:tc>
                  <a:txBody>
                    <a:bodyPr/>
                    <a:lstStyle/>
                    <a:p>
                      <a:pPr defTabSz="449580">
                        <a:defRPr sz="1800"/>
                      </a:pPr>
                      <a:r>
                        <a:rPr sz="1400">
                          <a:latin typeface="Century Gothic"/>
                          <a:ea typeface="Century Gothic"/>
                          <a:cs typeface="Century Gothic"/>
                          <a:sym typeface="Century Gothic"/>
                        </a:rPr>
                        <a:t>40</a:t>
                      </a:r>
                    </a:p>
                  </a:txBody>
                  <a:tcPr marL="63500" marR="63500" marT="0" marB="0" anchor="b" horzOverflow="overflow">
                    <a:lnL w="12700">
                      <a:solidFill>
                        <a:srgbClr val="CFD7E7"/>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176</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310</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12700">
                      <a:solidFill>
                        <a:srgbClr val="CBCBCB"/>
                      </a:solidFill>
                      <a:miter lim="400000"/>
                    </a:lnB>
                  </a:tcPr>
                </a:tc>
              </a:tr>
              <a:tr h="353200">
                <a:tc vMerge="1">
                  <a:txBody>
                    <a:bodyPr/>
                    <a:lstStyle/>
                    <a:p>
                      <a:endParaRPr lang="it-IT"/>
                    </a:p>
                  </a:txBody>
                  <a:tcPr/>
                </a:tc>
                <a:tc rowSpan="2">
                  <a:txBody>
                    <a:bodyPr/>
                    <a:lstStyle/>
                    <a:p>
                      <a:pPr defTabSz="449580">
                        <a:defRPr sz="1800"/>
                      </a:pPr>
                      <a:r>
                        <a:rPr sz="1400" b="1">
                          <a:latin typeface="Century Gothic"/>
                          <a:ea typeface="Century Gothic"/>
                          <a:cs typeface="Century Gothic"/>
                          <a:sym typeface="Century Gothic"/>
                        </a:rPr>
                        <a:t>2016</a:t>
                      </a:r>
                    </a:p>
                  </a:txBody>
                  <a:tcPr marL="63500" marR="63500" marT="0" marB="0" anchor="ctr" horzOverflow="overflow">
                    <a:lnL w="12700">
                      <a:solidFill>
                        <a:srgbClr val="CBCBCB"/>
                      </a:solidFill>
                      <a:miter lim="400000"/>
                    </a:lnL>
                    <a:lnR w="12700">
                      <a:solidFill>
                        <a:srgbClr val="CBCBCB"/>
                      </a:solidFill>
                      <a:miter lim="400000"/>
                    </a:lnR>
                    <a:lnT w="12700">
                      <a:solidFill>
                        <a:srgbClr val="CBCBCB"/>
                      </a:solidFill>
                      <a:miter lim="400000"/>
                    </a:lnT>
                  </a:tcPr>
                </a:tc>
                <a:tc>
                  <a:txBody>
                    <a:bodyPr/>
                    <a:lstStyle/>
                    <a:p>
                      <a:pPr algn="l" defTabSz="449580">
                        <a:defRPr sz="1800"/>
                      </a:pPr>
                      <a:r>
                        <a:rPr sz="1400">
                          <a:latin typeface="Century Gothic"/>
                          <a:ea typeface="Century Gothic"/>
                          <a:cs typeface="Century Gothic"/>
                          <a:sym typeface="Century Gothic"/>
                        </a:rPr>
                        <a:t>M</a:t>
                      </a:r>
                    </a:p>
                  </a:txBody>
                  <a:tcPr marL="63500" marR="63500" marT="0" marB="0" anchor="b" horzOverflow="overflow">
                    <a:lnL w="12700">
                      <a:solidFill>
                        <a:srgbClr val="CBCBCB"/>
                      </a:solidFill>
                      <a:miter lim="400000"/>
                    </a:lnL>
                    <a:lnR w="12700">
                      <a:solidFill>
                        <a:srgbClr val="CBCBCB"/>
                      </a:solidFill>
                      <a:miter lim="400000"/>
                    </a:lnR>
                    <a:lnT w="12700">
                      <a:solidFill>
                        <a:srgbClr val="CFD7E7"/>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281</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339</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357</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12700">
                      <a:solidFill>
                        <a:srgbClr val="CBCBCB"/>
                      </a:solidFill>
                      <a:miter lim="400000"/>
                    </a:lnB>
                  </a:tcPr>
                </a:tc>
              </a:tr>
              <a:tr h="353200">
                <a:tc vMerge="1">
                  <a:txBody>
                    <a:bodyPr/>
                    <a:lstStyle/>
                    <a:p>
                      <a:endParaRPr lang="it-IT"/>
                    </a:p>
                  </a:txBody>
                  <a:tcPr/>
                </a:tc>
                <a:tc vMerge="1">
                  <a:txBody>
                    <a:bodyPr/>
                    <a:lstStyle/>
                    <a:p>
                      <a:endParaRPr lang="it-IT"/>
                    </a:p>
                  </a:txBody>
                  <a:tcPr/>
                </a:tc>
                <a:tc>
                  <a:txBody>
                    <a:bodyPr/>
                    <a:lstStyle/>
                    <a:p>
                      <a:pPr algn="l" defTabSz="449580">
                        <a:defRPr sz="1800"/>
                      </a:pPr>
                      <a:r>
                        <a:rPr sz="1400">
                          <a:latin typeface="Century Gothic"/>
                          <a:ea typeface="Century Gothic"/>
                          <a:cs typeface="Century Gothic"/>
                          <a:sym typeface="Century Gothic"/>
                        </a:rPr>
                        <a:t>F</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635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70</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635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177</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635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298</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r>
            </a:tbl>
          </a:graphicData>
        </a:graphic>
      </p:graphicFrame>
      <p:sp>
        <p:nvSpPr>
          <p:cNvPr id="239" name="Nell'ateneo di Palermo il numero di femmine, durante il corso del tempo, è visibilmente aumentato solo nella fascia degli ordinari che nel 2000 è pari a 40 e nel 2016 è pari a 70.…"/>
          <p:cNvSpPr txBox="1"/>
          <p:nvPr/>
        </p:nvSpPr>
        <p:spPr>
          <a:xfrm>
            <a:off x="5730572" y="727219"/>
            <a:ext cx="3381485" cy="4663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0215">
              <a:defRPr sz="1500">
                <a:latin typeface="Century Gothic"/>
                <a:ea typeface="Century Gothic"/>
                <a:cs typeface="Century Gothic"/>
                <a:sym typeface="Century Gothic"/>
              </a:defRPr>
            </a:pPr>
            <a:r>
              <a:t>Nell'ateneo di Palermo il numero di femmine, durante il corso del tempo, è visibilmente aumentato solo nella fascia degli ordinari che nel 2000 è pari a </a:t>
            </a:r>
            <a:r>
              <a:rPr b="1"/>
              <a:t>40</a:t>
            </a:r>
            <a:r>
              <a:t> e nel 2016 è pari a </a:t>
            </a:r>
            <a:r>
              <a:rPr b="1"/>
              <a:t>70</a:t>
            </a:r>
            <a:r>
              <a:t>.</a:t>
            </a:r>
          </a:p>
          <a:p>
            <a:pPr defTabSz="450215">
              <a:defRPr sz="1500">
                <a:latin typeface="Century Gothic"/>
                <a:ea typeface="Century Gothic"/>
                <a:cs typeface="Century Gothic"/>
                <a:sym typeface="Century Gothic"/>
              </a:defRPr>
            </a:pPr>
            <a:r>
              <a:t>Nelle altre fasce la presenza femminile è rimasta costante o diminuita.</a:t>
            </a: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r>
              <a:t>Inoltre anche il numero di docenti maschi ha subito un calo in tutte le fasce scendendo per la fascia degli ordinari da </a:t>
            </a:r>
            <a:r>
              <a:rPr b="1"/>
              <a:t>305</a:t>
            </a:r>
            <a:r>
              <a:t> a </a:t>
            </a:r>
            <a:r>
              <a:rPr b="1"/>
              <a:t>281</a:t>
            </a:r>
            <a:r>
              <a:t> , per quella degli associati da </a:t>
            </a:r>
            <a:r>
              <a:rPr b="1"/>
              <a:t>555</a:t>
            </a:r>
            <a:r>
              <a:t> a </a:t>
            </a:r>
            <a:r>
              <a:rPr b="1"/>
              <a:t>339</a:t>
            </a:r>
            <a:r>
              <a:t> e per quella dei ricercatori da </a:t>
            </a:r>
            <a:r>
              <a:rPr b="1"/>
              <a:t>412</a:t>
            </a:r>
            <a:r>
              <a:t> a </a:t>
            </a:r>
            <a:r>
              <a:rPr b="1"/>
              <a:t>357</a:t>
            </a:r>
            <a:r>
              <a:t>.</a:t>
            </a:r>
          </a:p>
        </p:txBody>
      </p:sp>
      <p:pic>
        <p:nvPicPr>
          <p:cNvPr id="240" name="Immagine" descr="Immagine"/>
          <p:cNvPicPr>
            <a:picLocks noChangeAspect="1"/>
          </p:cNvPicPr>
          <p:nvPr/>
        </p:nvPicPr>
        <p:blipFill>
          <a:blip r:embed="rId3">
            <a:extLst/>
          </a:blip>
          <a:stretch>
            <a:fillRect/>
          </a:stretch>
        </p:blipFill>
        <p:spPr>
          <a:xfrm>
            <a:off x="202191" y="2778244"/>
            <a:ext cx="5386123" cy="3488283"/>
          </a:xfrm>
          <a:prstGeom prst="rect">
            <a:avLst/>
          </a:prstGeom>
          <a:ln w="12700">
            <a:miter lim="400000"/>
          </a:ln>
        </p:spPr>
      </p:pic>
      <p:pic>
        <p:nvPicPr>
          <p:cNvPr id="241" name="1-512.png" descr="1-512.png"/>
          <p:cNvPicPr>
            <a:picLocks noChangeAspect="1"/>
          </p:cNvPicPr>
          <p:nvPr/>
        </p:nvPicPr>
        <p:blipFill>
          <a:blip r:embed="rId4">
            <a:extLst/>
          </a:blip>
          <a:stretch>
            <a:fillRect/>
          </a:stretch>
        </p:blipFill>
        <p:spPr>
          <a:xfrm>
            <a:off x="127892" y="-143471"/>
            <a:ext cx="824311" cy="824310"/>
          </a:xfrm>
          <a:prstGeom prst="rect">
            <a:avLst/>
          </a:prstGeom>
          <a:ln w="12700">
            <a:miter lim="400000"/>
          </a:ln>
        </p:spPr>
      </p:pic>
      <p:sp>
        <p:nvSpPr>
          <p:cNvPr id="242" name="2.3)"/>
          <p:cNvSpPr txBox="1"/>
          <p:nvPr/>
        </p:nvSpPr>
        <p:spPr>
          <a:xfrm>
            <a:off x="1055502" y="-18336"/>
            <a:ext cx="549757"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2.3)</a:t>
            </a:r>
          </a:p>
        </p:txBody>
      </p:sp>
      <p:sp>
        <p:nvSpPr>
          <p:cNvPr id="243" name="Linea"/>
          <p:cNvSpPr/>
          <p:nvPr/>
        </p:nvSpPr>
        <p:spPr>
          <a:xfrm flipV="1">
            <a:off x="7421314" y="2532250"/>
            <a:ext cx="1" cy="824779"/>
          </a:xfrm>
          <a:prstGeom prst="line">
            <a:avLst/>
          </a:prstGeom>
          <a:ln w="38100" cap="rnd">
            <a:solidFill>
              <a:srgbClr val="000000"/>
            </a:solidFill>
            <a:custDash>
              <a:ds d="100000" sp="200000"/>
            </a:custDash>
          </a:ln>
        </p:spPr>
        <p:txBody>
          <a:bodyPr lIns="45719" rIns="45719"/>
          <a:lstStyle/>
          <a:p>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1.jpg" descr="1.jpg"/>
          <p:cNvPicPr>
            <a:picLocks noChangeAspect="1"/>
          </p:cNvPicPr>
          <p:nvPr/>
        </p:nvPicPr>
        <p:blipFill>
          <a:blip r:embed="rId2">
            <a:alphaModFix amt="40502"/>
            <a:extLst/>
          </a:blip>
          <a:stretch>
            <a:fillRect/>
          </a:stretch>
        </p:blipFill>
        <p:spPr>
          <a:xfrm>
            <a:off x="-1468873" y="25691"/>
            <a:ext cx="12081746" cy="6806618"/>
          </a:xfrm>
          <a:prstGeom prst="rect">
            <a:avLst/>
          </a:prstGeom>
          <a:ln w="12700">
            <a:miter lim="400000"/>
          </a:ln>
        </p:spPr>
      </p:pic>
      <p:pic>
        <p:nvPicPr>
          <p:cNvPr id="246" name="Immagine" descr="Immagine"/>
          <p:cNvPicPr>
            <a:picLocks noChangeAspect="1"/>
          </p:cNvPicPr>
          <p:nvPr/>
        </p:nvPicPr>
        <p:blipFill>
          <a:blip r:embed="rId3">
            <a:extLst/>
          </a:blip>
          <a:stretch>
            <a:fillRect/>
          </a:stretch>
        </p:blipFill>
        <p:spPr>
          <a:xfrm>
            <a:off x="101754" y="3075580"/>
            <a:ext cx="5639211" cy="3075934"/>
          </a:xfrm>
          <a:prstGeom prst="rect">
            <a:avLst/>
          </a:prstGeom>
          <a:ln w="12700">
            <a:miter lim="400000"/>
          </a:ln>
        </p:spPr>
      </p:pic>
      <p:sp>
        <p:nvSpPr>
          <p:cNvPr id="247" name="Conteggio docenti Bologna 2000/2016."/>
          <p:cNvSpPr txBox="1"/>
          <p:nvPr/>
        </p:nvSpPr>
        <p:spPr>
          <a:xfrm>
            <a:off x="1571551" y="-31036"/>
            <a:ext cx="5192928" cy="421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100">
                <a:latin typeface="Century Gothic"/>
                <a:ea typeface="Century Gothic"/>
                <a:cs typeface="Century Gothic"/>
                <a:sym typeface="Century Gothic"/>
              </a:defRPr>
            </a:lvl1pPr>
          </a:lstStyle>
          <a:p>
            <a:r>
              <a:t>Conteggio docenti Bologna 2000/2016.</a:t>
            </a:r>
          </a:p>
        </p:txBody>
      </p:sp>
      <p:graphicFrame>
        <p:nvGraphicFramePr>
          <p:cNvPr id="248" name="Tabella"/>
          <p:cNvGraphicFramePr/>
          <p:nvPr/>
        </p:nvGraphicFramePr>
        <p:xfrm>
          <a:off x="143991" y="706437"/>
          <a:ext cx="5557910" cy="1849932"/>
        </p:xfrm>
        <a:graphic>
          <a:graphicData uri="http://schemas.openxmlformats.org/drawingml/2006/table">
            <a:tbl>
              <a:tblPr bandRow="1">
                <a:tableStyleId>{4C3C2611-4C71-4FC5-86AE-919BDF0F9419}</a:tableStyleId>
              </a:tblPr>
              <a:tblGrid>
                <a:gridCol w="834191"/>
                <a:gridCol w="837475"/>
                <a:gridCol w="890023"/>
                <a:gridCol w="906331"/>
                <a:gridCol w="1003242"/>
                <a:gridCol w="1086648"/>
              </a:tblGrid>
              <a:tr h="367112">
                <a:tc>
                  <a:txBody>
                    <a:bodyPr/>
                    <a:lstStyle/>
                    <a:p>
                      <a:pPr algn="l">
                        <a:defRPr sz="1800"/>
                      </a:pPr>
                      <a:endParaRPr/>
                    </a:p>
                  </a:txBody>
                  <a:tcPr marL="63500" marR="63500" marT="0" marB="0" anchor="ctr" horzOverflow="overflow">
                    <a:lnL w="6350">
                      <a:solidFill>
                        <a:srgbClr val="CBCBCB"/>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a:defRPr sz="1800"/>
                      </a:pPr>
                      <a:endParaRPr/>
                    </a:p>
                  </a:txBody>
                  <a:tcPr marL="63500" marR="63500" marT="0" marB="0" anchor="b" horzOverflow="overflow">
                    <a:lnL w="12700">
                      <a:solidFill>
                        <a:srgbClr val="CBCBCB"/>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a:defRPr sz="1800"/>
                      </a:pPr>
                      <a:endParaRPr/>
                    </a:p>
                  </a:txBody>
                  <a:tcPr marL="63500" marR="63500" marT="0" marB="0" anchor="b" horzOverflow="overflow">
                    <a:lnL w="12700">
                      <a:solidFill>
                        <a:srgbClr val="CBCBCB"/>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defTabSz="449580">
                        <a:defRPr sz="1800"/>
                      </a:pPr>
                      <a:r>
                        <a:rPr sz="1400" b="1">
                          <a:latin typeface="Century Gothic"/>
                          <a:ea typeface="Century Gothic"/>
                          <a:cs typeface="Century Gothic"/>
                          <a:sym typeface="Century Gothic"/>
                        </a:rPr>
                        <a:t>Ordinari</a:t>
                      </a:r>
                    </a:p>
                  </a:txBody>
                  <a:tcPr marL="63500" marR="63500" marT="0" marB="0" anchor="b" horzOverflow="overflow">
                    <a:lnL w="12700">
                      <a:solidFill>
                        <a:srgbClr val="CBCBCB"/>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defTabSz="449580">
                        <a:defRPr sz="1800"/>
                      </a:pPr>
                      <a:r>
                        <a:rPr sz="1400" b="1">
                          <a:latin typeface="Century Gothic"/>
                          <a:ea typeface="Century Gothic"/>
                          <a:cs typeface="Century Gothic"/>
                          <a:sym typeface="Century Gothic"/>
                        </a:rPr>
                        <a:t>Associati</a:t>
                      </a:r>
                    </a:p>
                  </a:txBody>
                  <a:tcPr marL="63500" marR="63500" marT="0" marB="0" anchor="b" horzOverflow="overflow">
                    <a:lnL w="12700">
                      <a:solidFill>
                        <a:srgbClr val="CBCBCB"/>
                      </a:solidFill>
                      <a:miter lim="400000"/>
                    </a:lnL>
                    <a:lnR w="12700">
                      <a:solidFill>
                        <a:srgbClr val="CBCBCB"/>
                      </a:solidFill>
                      <a:miter lim="400000"/>
                    </a:lnR>
                    <a:lnT w="6350">
                      <a:solidFill>
                        <a:srgbClr val="CBCBCB"/>
                      </a:solidFill>
                      <a:miter lim="400000"/>
                    </a:lnT>
                    <a:lnB w="12700">
                      <a:solidFill>
                        <a:srgbClr val="CBCBCB"/>
                      </a:solidFill>
                      <a:miter lim="400000"/>
                    </a:lnB>
                  </a:tcPr>
                </a:tc>
                <a:tc>
                  <a:txBody>
                    <a:bodyPr/>
                    <a:lstStyle/>
                    <a:p>
                      <a:pPr algn="l" defTabSz="449580">
                        <a:defRPr sz="1800"/>
                      </a:pPr>
                      <a:r>
                        <a:rPr sz="1400" b="1">
                          <a:latin typeface="Century Gothic"/>
                          <a:ea typeface="Century Gothic"/>
                          <a:cs typeface="Century Gothic"/>
                          <a:sym typeface="Century Gothic"/>
                        </a:rPr>
                        <a:t>Ricercatori</a:t>
                      </a:r>
                    </a:p>
                  </a:txBody>
                  <a:tcPr marL="63500" marR="63500" marT="0" marB="0" anchor="b" horzOverflow="overflow">
                    <a:lnL w="12700">
                      <a:solidFill>
                        <a:srgbClr val="CBCBCB"/>
                      </a:solidFill>
                      <a:miter lim="400000"/>
                    </a:lnL>
                    <a:lnR w="6350">
                      <a:solidFill>
                        <a:srgbClr val="CBCBCB"/>
                      </a:solidFill>
                      <a:miter lim="400000"/>
                    </a:lnR>
                    <a:lnT w="6350">
                      <a:solidFill>
                        <a:srgbClr val="CBCBCB"/>
                      </a:solidFill>
                      <a:miter lim="400000"/>
                    </a:lnT>
                    <a:lnB w="12700">
                      <a:solidFill>
                        <a:srgbClr val="CBCBCB"/>
                      </a:solidFill>
                      <a:miter lim="400000"/>
                    </a:lnB>
                  </a:tcPr>
                </a:tc>
              </a:tr>
              <a:tr h="370705">
                <a:tc rowSpan="4">
                  <a:txBody>
                    <a:bodyPr/>
                    <a:lstStyle/>
                    <a:p>
                      <a:pPr algn="ctr" defTabSz="449580">
                        <a:defRPr sz="1800"/>
                      </a:pPr>
                      <a:r>
                        <a:rPr sz="1500" b="1" dirty="0">
                          <a:latin typeface="Century Gothic"/>
                          <a:ea typeface="Century Gothic"/>
                          <a:cs typeface="Century Gothic"/>
                          <a:sym typeface="Century Gothic"/>
                        </a:rPr>
                        <a:t>BO</a:t>
                      </a:r>
                    </a:p>
                  </a:txBody>
                  <a:tcPr marL="63500" marR="63500" marT="0" marB="0" anchor="ctr" horzOverflow="overflow">
                    <a:lnL w="6350">
                      <a:solidFill>
                        <a:srgbClr val="CBCBCB"/>
                      </a:solidFill>
                      <a:miter lim="400000"/>
                    </a:lnL>
                    <a:lnR w="6350">
                      <a:solidFill>
                        <a:srgbClr val="CBCBCB"/>
                      </a:solidFill>
                      <a:miter lim="400000"/>
                    </a:lnR>
                    <a:lnT w="12700">
                      <a:solidFill>
                        <a:srgbClr val="CBCBCB"/>
                      </a:solidFill>
                      <a:miter lim="400000"/>
                    </a:lnT>
                  </a:tcPr>
                </a:tc>
                <a:tc rowSpan="2">
                  <a:txBody>
                    <a:bodyPr/>
                    <a:lstStyle/>
                    <a:p>
                      <a:pPr defTabSz="449580">
                        <a:defRPr sz="1800"/>
                      </a:pPr>
                      <a:r>
                        <a:rPr sz="1500" b="1">
                          <a:latin typeface="Century Gothic"/>
                          <a:ea typeface="Century Gothic"/>
                          <a:cs typeface="Century Gothic"/>
                          <a:sym typeface="Century Gothic"/>
                        </a:rPr>
                        <a:t>2000</a:t>
                      </a:r>
                    </a:p>
                  </a:txBody>
                  <a:tcPr marL="63500" marR="63500" marT="0" marB="0" anchor="ctr" horzOverflow="overflow">
                    <a:lnL w="635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algn="l" defTabSz="449580">
                        <a:defRPr sz="1800"/>
                      </a:pPr>
                      <a:r>
                        <a:rPr sz="1500">
                          <a:latin typeface="Century Gothic"/>
                          <a:ea typeface="Century Gothic"/>
                          <a:cs typeface="Century Gothic"/>
                          <a:sym typeface="Century Gothic"/>
                        </a:rPr>
                        <a:t>M</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713</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685</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565</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12700">
                      <a:solidFill>
                        <a:srgbClr val="CBCBCB"/>
                      </a:solidFill>
                      <a:miter lim="400000"/>
                    </a:lnB>
                  </a:tcPr>
                </a:tc>
              </a:tr>
              <a:tr h="370705">
                <a:tc vMerge="1">
                  <a:txBody>
                    <a:bodyPr/>
                    <a:lstStyle/>
                    <a:p>
                      <a:endParaRPr lang="it-IT"/>
                    </a:p>
                  </a:txBody>
                  <a:tcPr/>
                </a:tc>
                <a:tc vMerge="1">
                  <a:txBody>
                    <a:bodyPr/>
                    <a:lstStyle/>
                    <a:p>
                      <a:endParaRPr lang="it-IT"/>
                    </a:p>
                  </a:txBody>
                  <a:tcPr/>
                </a:tc>
                <a:tc>
                  <a:txBody>
                    <a:bodyPr/>
                    <a:lstStyle/>
                    <a:p>
                      <a:pPr algn="l" defTabSz="449580">
                        <a:defRPr sz="1800"/>
                      </a:pPr>
                      <a:r>
                        <a:rPr sz="1500">
                          <a:latin typeface="Century Gothic"/>
                          <a:ea typeface="Century Gothic"/>
                          <a:cs typeface="Century Gothic"/>
                          <a:sym typeface="Century Gothic"/>
                        </a:rPr>
                        <a:t>F</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109</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300</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456</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12700">
                      <a:solidFill>
                        <a:srgbClr val="CBCBCB"/>
                      </a:solidFill>
                      <a:miter lim="400000"/>
                    </a:lnB>
                  </a:tcPr>
                </a:tc>
              </a:tr>
              <a:tr h="370705">
                <a:tc vMerge="1">
                  <a:txBody>
                    <a:bodyPr/>
                    <a:lstStyle/>
                    <a:p>
                      <a:endParaRPr lang="it-IT"/>
                    </a:p>
                  </a:txBody>
                  <a:tcPr/>
                </a:tc>
                <a:tc rowSpan="2">
                  <a:txBody>
                    <a:bodyPr/>
                    <a:lstStyle/>
                    <a:p>
                      <a:pPr defTabSz="449580">
                        <a:defRPr sz="1800"/>
                      </a:pPr>
                      <a:r>
                        <a:rPr sz="1500" b="1">
                          <a:latin typeface="Century Gothic"/>
                          <a:ea typeface="Century Gothic"/>
                          <a:cs typeface="Century Gothic"/>
                          <a:sym typeface="Century Gothic"/>
                        </a:rPr>
                        <a:t>2016</a:t>
                      </a:r>
                    </a:p>
                  </a:txBody>
                  <a:tcPr marL="63500" marR="63500" marT="0" marB="0" anchor="ctr" horzOverflow="overflow">
                    <a:lnL w="6350">
                      <a:solidFill>
                        <a:srgbClr val="CBCBCB"/>
                      </a:solidFill>
                      <a:miter lim="400000"/>
                    </a:lnL>
                    <a:lnR w="12700">
                      <a:solidFill>
                        <a:srgbClr val="CBCBCB"/>
                      </a:solidFill>
                      <a:miter lim="400000"/>
                    </a:lnR>
                    <a:lnT w="12700">
                      <a:solidFill>
                        <a:srgbClr val="CBCBCB"/>
                      </a:solidFill>
                      <a:miter lim="400000"/>
                    </a:lnT>
                  </a:tcPr>
                </a:tc>
                <a:tc>
                  <a:txBody>
                    <a:bodyPr/>
                    <a:lstStyle/>
                    <a:p>
                      <a:pPr algn="l" defTabSz="449580">
                        <a:defRPr sz="1800"/>
                      </a:pPr>
                      <a:r>
                        <a:rPr sz="1500">
                          <a:latin typeface="Century Gothic"/>
                          <a:ea typeface="Century Gothic"/>
                          <a:cs typeface="Century Gothic"/>
                          <a:sym typeface="Century Gothic"/>
                        </a:rPr>
                        <a:t>M</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525</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635</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1270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533</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12700">
                      <a:solidFill>
                        <a:srgbClr val="CBCBCB"/>
                      </a:solidFill>
                      <a:miter lim="400000"/>
                    </a:lnB>
                  </a:tcPr>
                </a:tc>
              </a:tr>
              <a:tr h="370705">
                <a:tc vMerge="1">
                  <a:txBody>
                    <a:bodyPr/>
                    <a:lstStyle/>
                    <a:p>
                      <a:endParaRPr lang="it-IT"/>
                    </a:p>
                  </a:txBody>
                  <a:tcPr/>
                </a:tc>
                <a:tc vMerge="1">
                  <a:txBody>
                    <a:bodyPr/>
                    <a:lstStyle/>
                    <a:p>
                      <a:endParaRPr lang="it-IT"/>
                    </a:p>
                  </a:txBody>
                  <a:tcPr/>
                </a:tc>
                <a:tc>
                  <a:txBody>
                    <a:bodyPr/>
                    <a:lstStyle/>
                    <a:p>
                      <a:pPr algn="l" defTabSz="449580">
                        <a:defRPr sz="1800"/>
                      </a:pPr>
                      <a:r>
                        <a:rPr sz="1500">
                          <a:latin typeface="Century Gothic"/>
                          <a:ea typeface="Century Gothic"/>
                          <a:cs typeface="Century Gothic"/>
                          <a:sym typeface="Century Gothic"/>
                        </a:rPr>
                        <a:t>F</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635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163</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6350">
                      <a:solidFill>
                        <a:srgbClr val="CBCBCB"/>
                      </a:solidFill>
                      <a:miter lim="400000"/>
                    </a:lnB>
                  </a:tcPr>
                </a:tc>
                <a:tc>
                  <a:txBody>
                    <a:bodyPr/>
                    <a:lstStyle/>
                    <a:p>
                      <a:pPr defTabSz="449580">
                        <a:defRPr sz="1800"/>
                      </a:pPr>
                      <a:r>
                        <a:rPr sz="1400">
                          <a:latin typeface="Century Gothic"/>
                          <a:ea typeface="Century Gothic"/>
                          <a:cs typeface="Century Gothic"/>
                          <a:sym typeface="Century Gothic"/>
                        </a:rPr>
                        <a:t>452</a:t>
                      </a:r>
                    </a:p>
                  </a:txBody>
                  <a:tcPr marL="63500" marR="63500" marT="0" marB="0" anchor="b" horzOverflow="overflow">
                    <a:lnL w="12700">
                      <a:solidFill>
                        <a:srgbClr val="CBCBCB"/>
                      </a:solidFill>
                      <a:miter lim="400000"/>
                    </a:lnL>
                    <a:lnR w="12700">
                      <a:solidFill>
                        <a:srgbClr val="CBCBCB"/>
                      </a:solidFill>
                      <a:miter lim="400000"/>
                    </a:lnR>
                    <a:lnT w="12700">
                      <a:solidFill>
                        <a:srgbClr val="CBCBCB"/>
                      </a:solidFill>
                      <a:miter lim="400000"/>
                    </a:lnT>
                    <a:lnB w="6350">
                      <a:solidFill>
                        <a:srgbClr val="CBCBCB"/>
                      </a:solidFill>
                      <a:miter lim="400000"/>
                    </a:lnB>
                  </a:tcPr>
                </a:tc>
                <a:tc>
                  <a:txBody>
                    <a:bodyPr/>
                    <a:lstStyle/>
                    <a:p>
                      <a:pPr defTabSz="449580">
                        <a:defRPr sz="1800"/>
                      </a:pPr>
                      <a:r>
                        <a:rPr sz="1400" dirty="0">
                          <a:latin typeface="Century Gothic"/>
                          <a:ea typeface="Century Gothic"/>
                          <a:cs typeface="Century Gothic"/>
                          <a:sym typeface="Century Gothic"/>
                        </a:rPr>
                        <a:t>475</a:t>
                      </a:r>
                    </a:p>
                  </a:txBody>
                  <a:tcPr marL="63500" marR="63500" marT="0" marB="0" anchor="b" horzOverflow="overflow">
                    <a:lnL w="12700">
                      <a:solidFill>
                        <a:srgbClr val="CBCBCB"/>
                      </a:solidFill>
                      <a:miter lim="400000"/>
                    </a:lnL>
                    <a:lnR w="6350">
                      <a:solidFill>
                        <a:srgbClr val="CBCBCB"/>
                      </a:solidFill>
                      <a:miter lim="400000"/>
                    </a:lnR>
                    <a:lnT w="12700">
                      <a:solidFill>
                        <a:srgbClr val="CBCBCB"/>
                      </a:solidFill>
                      <a:miter lim="400000"/>
                    </a:lnT>
                    <a:lnB w="6350">
                      <a:solidFill>
                        <a:srgbClr val="CBCBCB"/>
                      </a:solidFill>
                      <a:miter lim="400000"/>
                    </a:lnB>
                  </a:tcPr>
                </a:tc>
              </a:tr>
            </a:tbl>
          </a:graphicData>
        </a:graphic>
      </p:graphicFrame>
      <p:sp>
        <p:nvSpPr>
          <p:cNvPr id="249" name="A Bologna il numero di docenti femmine è aumentato in tutte le fasce :…"/>
          <p:cNvSpPr txBox="1"/>
          <p:nvPr/>
        </p:nvSpPr>
        <p:spPr>
          <a:xfrm>
            <a:off x="5970446" y="579817"/>
            <a:ext cx="3181435" cy="39776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0215">
              <a:defRPr sz="1500">
                <a:latin typeface="Century Gothic"/>
                <a:ea typeface="Century Gothic"/>
                <a:cs typeface="Century Gothic"/>
                <a:sym typeface="Century Gothic"/>
              </a:defRPr>
            </a:pPr>
            <a:r>
              <a:t>A Bologna il numero di docenti femmine è aumentato in tutte le fasce :</a:t>
            </a:r>
          </a:p>
          <a:p>
            <a:pPr marL="150394" indent="-150394" defTabSz="450215">
              <a:buSzPct val="100000"/>
              <a:buChar char="•"/>
              <a:defRPr sz="1500">
                <a:latin typeface="Century Gothic"/>
                <a:ea typeface="Century Gothic"/>
                <a:cs typeface="Century Gothic"/>
                <a:sym typeface="Century Gothic"/>
              </a:defRPr>
            </a:pPr>
            <a:r>
              <a:t>gli ordinari donne  nel 2000 sono </a:t>
            </a:r>
            <a:r>
              <a:rPr b="1"/>
              <a:t>109</a:t>
            </a:r>
            <a:r>
              <a:t>.</a:t>
            </a:r>
            <a:r>
              <a:rPr b="1"/>
              <a:t> </a:t>
            </a:r>
            <a:r>
              <a:t>Nel 2016 sono </a:t>
            </a:r>
            <a:r>
              <a:rPr b="1"/>
              <a:t>163</a:t>
            </a:r>
            <a:r>
              <a:t>.</a:t>
            </a:r>
          </a:p>
          <a:p>
            <a:pPr marL="150394" indent="-150394" defTabSz="450215">
              <a:buSzPct val="100000"/>
              <a:buChar char="•"/>
              <a:defRPr sz="1500">
                <a:latin typeface="Century Gothic"/>
                <a:ea typeface="Century Gothic"/>
                <a:cs typeface="Century Gothic"/>
                <a:sym typeface="Century Gothic"/>
              </a:defRPr>
            </a:pPr>
            <a:r>
              <a:t>gli associati donne nel 2000 sono </a:t>
            </a:r>
            <a:r>
              <a:rPr b="1"/>
              <a:t>300</a:t>
            </a:r>
            <a:r>
              <a:t>.</a:t>
            </a:r>
            <a:r>
              <a:rPr b="1"/>
              <a:t> </a:t>
            </a:r>
            <a:r>
              <a:t>Nel 2016 invece sono </a:t>
            </a:r>
            <a:r>
              <a:rPr b="1"/>
              <a:t>452</a:t>
            </a:r>
            <a:r>
              <a:t>.</a:t>
            </a:r>
          </a:p>
          <a:p>
            <a:pPr marL="150394" indent="-150394" defTabSz="450215">
              <a:buSzPct val="100000"/>
              <a:buChar char="•"/>
              <a:defRPr sz="1500">
                <a:latin typeface="Century Gothic"/>
                <a:ea typeface="Century Gothic"/>
                <a:cs typeface="Century Gothic"/>
                <a:sym typeface="Century Gothic"/>
              </a:defRPr>
            </a:pPr>
            <a:r>
              <a:t>nel 2000 i ricercatori donne sono </a:t>
            </a:r>
            <a:r>
              <a:rPr b="1"/>
              <a:t>456</a:t>
            </a:r>
            <a:r>
              <a:t>. Nel 2016 sono </a:t>
            </a:r>
            <a:r>
              <a:rPr b="1"/>
              <a:t>475</a:t>
            </a:r>
            <a:r>
              <a:t>.</a:t>
            </a: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r>
              <a:t>Complessivamente si può notare un calo dei docenti maschi in ogni fascia.</a:t>
            </a:r>
          </a:p>
        </p:txBody>
      </p:sp>
      <p:pic>
        <p:nvPicPr>
          <p:cNvPr id="250" name="1-512.png" descr="1-512.png"/>
          <p:cNvPicPr>
            <a:picLocks noChangeAspect="1"/>
          </p:cNvPicPr>
          <p:nvPr/>
        </p:nvPicPr>
        <p:blipFill>
          <a:blip r:embed="rId4">
            <a:extLst/>
          </a:blip>
          <a:stretch>
            <a:fillRect/>
          </a:stretch>
        </p:blipFill>
        <p:spPr>
          <a:xfrm>
            <a:off x="127892" y="-143471"/>
            <a:ext cx="824311" cy="824310"/>
          </a:xfrm>
          <a:prstGeom prst="rect">
            <a:avLst/>
          </a:prstGeom>
          <a:ln w="12700">
            <a:miter lim="400000"/>
          </a:ln>
        </p:spPr>
      </p:pic>
      <p:sp>
        <p:nvSpPr>
          <p:cNvPr id="251" name="2.4)"/>
          <p:cNvSpPr txBox="1"/>
          <p:nvPr/>
        </p:nvSpPr>
        <p:spPr>
          <a:xfrm>
            <a:off x="1100833" y="-5636"/>
            <a:ext cx="549757"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2.4)</a:t>
            </a:r>
          </a:p>
        </p:txBody>
      </p:sp>
      <p:sp>
        <p:nvSpPr>
          <p:cNvPr id="252" name="Linea"/>
          <p:cNvSpPr/>
          <p:nvPr/>
        </p:nvSpPr>
        <p:spPr>
          <a:xfrm flipV="1">
            <a:off x="7662763" y="3016610"/>
            <a:ext cx="1" cy="824780"/>
          </a:xfrm>
          <a:prstGeom prst="line">
            <a:avLst/>
          </a:prstGeom>
          <a:ln w="38100" cap="rnd">
            <a:solidFill>
              <a:srgbClr val="000000"/>
            </a:solidFill>
            <a:custDash>
              <a:ds d="100000" sp="200000"/>
            </a:custDash>
          </a:ln>
        </p:spPr>
        <p:txBody>
          <a:bodyPr lIns="45719" rIns="45719"/>
          <a:lstStyle/>
          <a:p>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1.jpg" descr="1.jpg"/>
          <p:cNvPicPr>
            <a:picLocks noChangeAspect="1"/>
          </p:cNvPicPr>
          <p:nvPr/>
        </p:nvPicPr>
        <p:blipFill>
          <a:blip r:embed="rId2">
            <a:alphaModFix amt="40930"/>
            <a:extLst/>
          </a:blip>
          <a:stretch>
            <a:fillRect/>
          </a:stretch>
        </p:blipFill>
        <p:spPr>
          <a:xfrm>
            <a:off x="-987264" y="688"/>
            <a:ext cx="12170507" cy="6856624"/>
          </a:xfrm>
          <a:prstGeom prst="rect">
            <a:avLst/>
          </a:prstGeom>
          <a:ln w="12700">
            <a:miter lim="400000"/>
          </a:ln>
        </p:spPr>
      </p:pic>
      <p:pic>
        <p:nvPicPr>
          <p:cNvPr id="255" name="Immagine" descr="Immagine"/>
          <p:cNvPicPr>
            <a:picLocks noChangeAspect="1"/>
          </p:cNvPicPr>
          <p:nvPr/>
        </p:nvPicPr>
        <p:blipFill>
          <a:blip r:embed="rId3">
            <a:extLst/>
          </a:blip>
          <a:stretch>
            <a:fillRect/>
          </a:stretch>
        </p:blipFill>
        <p:spPr>
          <a:xfrm>
            <a:off x="114944" y="2907704"/>
            <a:ext cx="5567066" cy="3049298"/>
          </a:xfrm>
          <a:prstGeom prst="rect">
            <a:avLst/>
          </a:prstGeom>
          <a:ln w="12700">
            <a:miter lim="400000"/>
          </a:ln>
        </p:spPr>
      </p:pic>
      <p:sp>
        <p:nvSpPr>
          <p:cNvPr id="256" name="Tassi M/F Palermo e Bologna distinti per livelli gerarchici."/>
          <p:cNvSpPr txBox="1"/>
          <p:nvPr/>
        </p:nvSpPr>
        <p:spPr>
          <a:xfrm>
            <a:off x="1469951" y="-26090"/>
            <a:ext cx="7256077" cy="421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100">
                <a:latin typeface="Century Gothic"/>
                <a:ea typeface="Century Gothic"/>
                <a:cs typeface="Century Gothic"/>
                <a:sym typeface="Century Gothic"/>
              </a:defRPr>
            </a:lvl1pPr>
          </a:lstStyle>
          <a:p>
            <a:r>
              <a:t>Tassi M/F Palermo e Bologna distinti per livelli gerarchici.</a:t>
            </a:r>
          </a:p>
        </p:txBody>
      </p:sp>
      <p:sp>
        <p:nvSpPr>
          <p:cNvPr id="257" name="L'ateneo di Bologna presenta un gap di genere minore a quello dell'ateneo di Palermo, in cui i rapporti M/F risultano numericamente più alti.…"/>
          <p:cNvSpPr txBox="1"/>
          <p:nvPr/>
        </p:nvSpPr>
        <p:spPr>
          <a:xfrm>
            <a:off x="5794146" y="615755"/>
            <a:ext cx="3335845" cy="443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150394" indent="-150394" defTabSz="450215">
              <a:buSzPct val="100000"/>
              <a:buChar char="•"/>
              <a:defRPr sz="1500">
                <a:latin typeface="Century Gothic"/>
                <a:ea typeface="Century Gothic"/>
                <a:cs typeface="Century Gothic"/>
                <a:sym typeface="Century Gothic"/>
              </a:defRPr>
            </a:pPr>
            <a:r>
              <a:t>L'ateneo di Bologna presenta un gap di genere minore a quello dell'ateneo di Palermo, in cui i rapporti M/F risultano numericamente più alti.</a:t>
            </a:r>
          </a:p>
          <a:p>
            <a:pPr defTabSz="450215">
              <a:defRPr sz="1500">
                <a:latin typeface="Century Gothic"/>
                <a:ea typeface="Century Gothic"/>
                <a:cs typeface="Century Gothic"/>
                <a:sym typeface="Century Gothic"/>
              </a:defRPr>
            </a:pPr>
            <a:r>
              <a:t> </a:t>
            </a:r>
          </a:p>
          <a:p>
            <a:pPr marL="150394" indent="-150394" defTabSz="450215">
              <a:buSzPct val="100000"/>
              <a:buChar char="•"/>
              <a:defRPr sz="1500">
                <a:latin typeface="Century Gothic"/>
                <a:ea typeface="Century Gothic"/>
                <a:cs typeface="Century Gothic"/>
                <a:sym typeface="Century Gothic"/>
              </a:defRPr>
            </a:pPr>
            <a:r>
              <a:t>Tuttavia  questo è diminuito notevolmente in entrambi gli atenei; infatti si nota che il gradiente è dimezzato: ad esempio il rapporto M/F di ordinari a Bologna è passato da </a:t>
            </a:r>
            <a:r>
              <a:rPr b="1"/>
              <a:t>6,54</a:t>
            </a:r>
            <a:r>
              <a:t> a </a:t>
            </a:r>
            <a:r>
              <a:rPr b="1"/>
              <a:t>3,22</a:t>
            </a:r>
            <a:r>
              <a:t>.         </a:t>
            </a: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a:p>
            <a:pPr defTabSz="450215">
              <a:defRPr sz="1500">
                <a:latin typeface="Century Gothic"/>
                <a:ea typeface="Century Gothic"/>
                <a:cs typeface="Century Gothic"/>
                <a:sym typeface="Century Gothic"/>
              </a:defRPr>
            </a:pPr>
            <a:endParaRPr/>
          </a:p>
        </p:txBody>
      </p:sp>
      <p:sp>
        <p:nvSpPr>
          <p:cNvPr id="258" name="Resta il tasso M/F più alto nella fascia degli ordinari, che nel 2000 a Bologna è pari a 6,54 e a Palermo 7,62.…"/>
          <p:cNvSpPr txBox="1"/>
          <p:nvPr/>
        </p:nvSpPr>
        <p:spPr>
          <a:xfrm>
            <a:off x="5991145" y="4297679"/>
            <a:ext cx="2941847" cy="1463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0215">
              <a:defRPr sz="1500">
                <a:latin typeface="Century Gothic"/>
                <a:ea typeface="Century Gothic"/>
                <a:cs typeface="Century Gothic"/>
                <a:sym typeface="Century Gothic"/>
              </a:defRPr>
            </a:pPr>
            <a:r>
              <a:t>Resta il tasso M/F più alto nella fascia degli ordinari, che nel 2000 a Bologna è pari a</a:t>
            </a:r>
            <a:r>
              <a:rPr b="1"/>
              <a:t> 6,54</a:t>
            </a:r>
            <a:r>
              <a:t> e a Palermo </a:t>
            </a:r>
            <a:r>
              <a:rPr b="1"/>
              <a:t>7,62</a:t>
            </a:r>
            <a:r>
              <a:t>.</a:t>
            </a:r>
          </a:p>
          <a:p>
            <a:pPr defTabSz="450215">
              <a:defRPr sz="1500">
                <a:latin typeface="Century Gothic"/>
                <a:ea typeface="Century Gothic"/>
                <a:cs typeface="Century Gothic"/>
                <a:sym typeface="Century Gothic"/>
              </a:defRPr>
            </a:pPr>
            <a:r>
              <a:t> Nel 2016 invece a Bologna è </a:t>
            </a:r>
            <a:r>
              <a:rPr b="1"/>
              <a:t>3,22</a:t>
            </a:r>
            <a:r>
              <a:t> e a Palermo è </a:t>
            </a:r>
            <a:r>
              <a:rPr b="1"/>
              <a:t>4,01</a:t>
            </a:r>
            <a:r>
              <a:t>.</a:t>
            </a:r>
          </a:p>
        </p:txBody>
      </p:sp>
      <p:pic>
        <p:nvPicPr>
          <p:cNvPr id="259" name="explore_charts-512.png" descr="explore_charts-512.png"/>
          <p:cNvPicPr>
            <a:picLocks noChangeAspect="1"/>
          </p:cNvPicPr>
          <p:nvPr/>
        </p:nvPicPr>
        <p:blipFill>
          <a:blip r:embed="rId4">
            <a:extLst/>
          </a:blip>
          <a:stretch>
            <a:fillRect/>
          </a:stretch>
        </p:blipFill>
        <p:spPr>
          <a:xfrm>
            <a:off x="139005" y="-125378"/>
            <a:ext cx="825729" cy="825729"/>
          </a:xfrm>
          <a:prstGeom prst="rect">
            <a:avLst/>
          </a:prstGeom>
          <a:ln w="12700">
            <a:miter lim="400000"/>
          </a:ln>
        </p:spPr>
      </p:pic>
      <p:graphicFrame>
        <p:nvGraphicFramePr>
          <p:cNvPr id="260" name="Tabella"/>
          <p:cNvGraphicFramePr/>
          <p:nvPr/>
        </p:nvGraphicFramePr>
        <p:xfrm>
          <a:off x="228649" y="886204"/>
          <a:ext cx="5339555" cy="1404742"/>
        </p:xfrm>
        <a:graphic>
          <a:graphicData uri="http://schemas.openxmlformats.org/drawingml/2006/table">
            <a:tbl>
              <a:tblPr bandRow="1">
                <a:tableStyleId>{4C3C2611-4C71-4FC5-86AE-919BDF0F9419}</a:tableStyleId>
              </a:tblPr>
              <a:tblGrid>
                <a:gridCol w="1067911"/>
                <a:gridCol w="1067911"/>
                <a:gridCol w="1067911"/>
                <a:gridCol w="1067911"/>
                <a:gridCol w="1067911"/>
              </a:tblGrid>
              <a:tr h="351499">
                <a:tc>
                  <a:txBody>
                    <a:bodyPr/>
                    <a:lstStyle/>
                    <a:p>
                      <a:pPr algn="l">
                        <a:defRPr sz="1800"/>
                      </a:pPr>
                      <a:endParaRP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Bo 2000</a:t>
                      </a: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Bo 2016</a:t>
                      </a: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Pa 2000</a:t>
                      </a: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Pa 2016</a:t>
                      </a:r>
                    </a:p>
                  </a:txBody>
                  <a:tcPr marL="63500" marR="63500" marT="0" marB="0" anchor="ctr" horzOverflow="overflow"/>
                </a:tc>
              </a:tr>
              <a:tr h="351081">
                <a:tc>
                  <a:txBody>
                    <a:bodyPr/>
                    <a:lstStyle/>
                    <a:p>
                      <a:pPr algn="l" defTabSz="457200">
                        <a:defRPr sz="1800"/>
                      </a:pPr>
                      <a:r>
                        <a:rPr sz="1400" b="1">
                          <a:latin typeface="Century Gothic"/>
                          <a:ea typeface="Century Gothic"/>
                          <a:cs typeface="Century Gothic"/>
                          <a:sym typeface="Century Gothic"/>
                        </a:rPr>
                        <a:t>ric M VS F</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1,24</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1,12</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1,33</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1,2</a:t>
                      </a:r>
                    </a:p>
                  </a:txBody>
                  <a:tcPr marL="63500" marR="63500" marT="0" marB="0" anchor="ctr" horzOverflow="overflow"/>
                </a:tc>
              </a:tr>
              <a:tr h="351081">
                <a:tc>
                  <a:txBody>
                    <a:bodyPr/>
                    <a:lstStyle/>
                    <a:p>
                      <a:pPr algn="l" defTabSz="457200">
                        <a:defRPr sz="1800"/>
                      </a:pPr>
                      <a:r>
                        <a:rPr sz="1400" b="1">
                          <a:latin typeface="Century Gothic"/>
                          <a:ea typeface="Century Gothic"/>
                          <a:cs typeface="Century Gothic"/>
                          <a:sym typeface="Century Gothic"/>
                        </a:rPr>
                        <a:t>ass M vs F</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2,28</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1,4</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3,15</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1,92</a:t>
                      </a:r>
                    </a:p>
                  </a:txBody>
                  <a:tcPr marL="63500" marR="63500" marT="0" marB="0" anchor="ctr" horzOverflow="overflow"/>
                </a:tc>
              </a:tr>
              <a:tr h="351081">
                <a:tc>
                  <a:txBody>
                    <a:bodyPr/>
                    <a:lstStyle/>
                    <a:p>
                      <a:pPr algn="l" defTabSz="457200">
                        <a:defRPr sz="1800"/>
                      </a:pPr>
                      <a:r>
                        <a:rPr sz="1400" b="1">
                          <a:latin typeface="Century Gothic"/>
                          <a:ea typeface="Century Gothic"/>
                          <a:cs typeface="Century Gothic"/>
                          <a:sym typeface="Century Gothic"/>
                        </a:rPr>
                        <a:t>ord M vs F</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6,54</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3,22</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7,62</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4,01</a:t>
                      </a:r>
                    </a:p>
                  </a:txBody>
                  <a:tcPr marL="63500" marR="63500" marT="0" marB="0" anchor="ctr" horzOverflow="overflow"/>
                </a:tc>
              </a:tr>
            </a:tbl>
          </a:graphicData>
        </a:graphic>
      </p:graphicFrame>
      <p:sp>
        <p:nvSpPr>
          <p:cNvPr id="261" name="2.5)"/>
          <p:cNvSpPr txBox="1"/>
          <p:nvPr/>
        </p:nvSpPr>
        <p:spPr>
          <a:xfrm>
            <a:off x="986914" y="-13390"/>
            <a:ext cx="549757"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2.5)</a:t>
            </a:r>
          </a:p>
        </p:txBody>
      </p:sp>
      <p:sp>
        <p:nvSpPr>
          <p:cNvPr id="262" name="Linea"/>
          <p:cNvSpPr/>
          <p:nvPr/>
        </p:nvSpPr>
        <p:spPr>
          <a:xfrm flipV="1">
            <a:off x="7462068" y="3611750"/>
            <a:ext cx="1" cy="771848"/>
          </a:xfrm>
          <a:prstGeom prst="line">
            <a:avLst/>
          </a:prstGeom>
          <a:ln w="38100" cap="rnd">
            <a:solidFill>
              <a:srgbClr val="000000"/>
            </a:solidFill>
            <a:custDash>
              <a:ds d="100000" sp="200000"/>
            </a:custDash>
          </a:ln>
        </p:spPr>
        <p:txBody>
          <a:bodyPr lIns="45719" rIns="45719"/>
          <a:lstStyle/>
          <a:p>
            <a:endParaRPr/>
          </a:p>
        </p:txBody>
      </p:sp>
      <p:pic>
        <p:nvPicPr>
          <p:cNvPr id="263" name="gender-inequality.png" descr="gender-inequality.png"/>
          <p:cNvPicPr>
            <a:picLocks noChangeAspect="1"/>
          </p:cNvPicPr>
          <p:nvPr/>
        </p:nvPicPr>
        <p:blipFill>
          <a:blip r:embed="rId5">
            <a:extLst/>
          </a:blip>
          <a:stretch>
            <a:fillRect/>
          </a:stretch>
        </p:blipFill>
        <p:spPr>
          <a:xfrm>
            <a:off x="8023745" y="5730903"/>
            <a:ext cx="1147342" cy="1147342"/>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1.jpg" descr="1.jpg"/>
          <p:cNvPicPr>
            <a:picLocks noChangeAspect="1"/>
          </p:cNvPicPr>
          <p:nvPr/>
        </p:nvPicPr>
        <p:blipFill>
          <a:blip r:embed="rId2">
            <a:alphaModFix amt="40557"/>
            <a:extLst/>
          </a:blip>
          <a:stretch>
            <a:fillRect/>
          </a:stretch>
        </p:blipFill>
        <p:spPr>
          <a:xfrm>
            <a:off x="-1586869" y="13407"/>
            <a:ext cx="12317738" cy="6939571"/>
          </a:xfrm>
          <a:prstGeom prst="rect">
            <a:avLst/>
          </a:prstGeom>
          <a:ln w="12700">
            <a:miter lim="400000"/>
          </a:ln>
        </p:spPr>
      </p:pic>
      <p:pic>
        <p:nvPicPr>
          <p:cNvPr id="266" name="Growth_Stock-512.png" descr="Growth_Stock-512.png"/>
          <p:cNvPicPr>
            <a:picLocks noChangeAspect="1"/>
          </p:cNvPicPr>
          <p:nvPr/>
        </p:nvPicPr>
        <p:blipFill>
          <a:blip r:embed="rId3">
            <a:extLst/>
          </a:blip>
          <a:stretch>
            <a:fillRect/>
          </a:stretch>
        </p:blipFill>
        <p:spPr>
          <a:xfrm flipH="1">
            <a:off x="32110" y="-9813"/>
            <a:ext cx="824780" cy="824779"/>
          </a:xfrm>
          <a:prstGeom prst="rect">
            <a:avLst/>
          </a:prstGeom>
          <a:ln w="12700">
            <a:miter lim="400000"/>
          </a:ln>
        </p:spPr>
      </p:pic>
      <p:pic>
        <p:nvPicPr>
          <p:cNvPr id="267" name="Immagine" descr="Immagine"/>
          <p:cNvPicPr>
            <a:picLocks noChangeAspect="1"/>
          </p:cNvPicPr>
          <p:nvPr/>
        </p:nvPicPr>
        <p:blipFill>
          <a:blip r:embed="rId4">
            <a:extLst/>
          </a:blip>
          <a:stretch>
            <a:fillRect/>
          </a:stretch>
        </p:blipFill>
        <p:spPr>
          <a:xfrm>
            <a:off x="86782" y="2630064"/>
            <a:ext cx="6221184" cy="3494277"/>
          </a:xfrm>
          <a:prstGeom prst="rect">
            <a:avLst/>
          </a:prstGeom>
          <a:ln w="12700">
            <a:miter lim="400000"/>
          </a:ln>
        </p:spPr>
      </p:pic>
      <p:sp>
        <p:nvSpPr>
          <p:cNvPr id="268" name="Tassi M/F distinti per Aree Disciplinari."/>
          <p:cNvSpPr txBox="1"/>
          <p:nvPr/>
        </p:nvSpPr>
        <p:spPr>
          <a:xfrm>
            <a:off x="1397472" y="-36844"/>
            <a:ext cx="4777381" cy="421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100">
                <a:latin typeface="Century Gothic"/>
                <a:ea typeface="Century Gothic"/>
                <a:cs typeface="Century Gothic"/>
                <a:sym typeface="Century Gothic"/>
              </a:defRPr>
            </a:lvl1pPr>
          </a:lstStyle>
          <a:p>
            <a:r>
              <a:t>Tassi M/F distinti per Aree Disciplinari.</a:t>
            </a:r>
          </a:p>
        </p:txBody>
      </p:sp>
      <p:sp>
        <p:nvSpPr>
          <p:cNvPr id="270" name="Considerando anche le aree disciplinari, il rapporto M/F col valore più alto in entrambi gli anni coincide con l'area disciplinare 2 (ingegneria ed architettura): nel 2000 è pari a 5,5  mentre nel 2016 a 3,3."/>
          <p:cNvSpPr txBox="1"/>
          <p:nvPr/>
        </p:nvSpPr>
        <p:spPr>
          <a:xfrm>
            <a:off x="6499703" y="789366"/>
            <a:ext cx="2565634" cy="2606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0215">
              <a:defRPr sz="1500">
                <a:latin typeface="Century Gothic"/>
                <a:ea typeface="Century Gothic"/>
                <a:cs typeface="Century Gothic"/>
                <a:sym typeface="Century Gothic"/>
              </a:defRPr>
            </a:pPr>
            <a:r>
              <a:t>Considerando anche le aree disciplinari, il rapporto M/F col valore più alto in entrambi gli anni coincide con l'area disciplinare 2 (ingegneria ed architettura): nel 2000 è pari a </a:t>
            </a:r>
            <a:r>
              <a:rPr b="1"/>
              <a:t>5,5</a:t>
            </a:r>
            <a:r>
              <a:t>  mentre nel 2016 a </a:t>
            </a:r>
            <a:r>
              <a:rPr b="1"/>
              <a:t>3,3</a:t>
            </a:r>
            <a:r>
              <a:t>.</a:t>
            </a:r>
          </a:p>
          <a:p>
            <a:pPr defTabSz="450215">
              <a:defRPr sz="1500">
                <a:latin typeface="Century Gothic"/>
                <a:ea typeface="Century Gothic"/>
                <a:cs typeface="Century Gothic"/>
                <a:sym typeface="Century Gothic"/>
              </a:defRPr>
            </a:pPr>
            <a:endParaRPr/>
          </a:p>
        </p:txBody>
      </p:sp>
      <p:sp>
        <p:nvSpPr>
          <p:cNvPr id="271" name="Invece il più basso coincide con l'area disciplinare 6 (lettere, filosofia, lettere straniere),nel 2000 e nel 2016 risultano rispettivamente 1,1 e 0,9."/>
          <p:cNvSpPr txBox="1"/>
          <p:nvPr/>
        </p:nvSpPr>
        <p:spPr>
          <a:xfrm>
            <a:off x="6427850" y="3738879"/>
            <a:ext cx="2709340" cy="1463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0215">
              <a:defRPr sz="1500">
                <a:latin typeface="Century Gothic"/>
                <a:ea typeface="Century Gothic"/>
                <a:cs typeface="Century Gothic"/>
                <a:sym typeface="Century Gothic"/>
              </a:defRPr>
            </a:pPr>
            <a:r>
              <a:t>Invece il più basso coincide con l'area disciplinare 6 (lettere, filosofia, lettere straniere),nel 2000 e nel 2016 risultano rispettivamente </a:t>
            </a:r>
            <a:r>
              <a:rPr b="1"/>
              <a:t>1,1</a:t>
            </a:r>
            <a:r>
              <a:t> e </a:t>
            </a:r>
            <a:r>
              <a:rPr b="1"/>
              <a:t>0,9</a:t>
            </a:r>
            <a:r>
              <a:t>.</a:t>
            </a:r>
          </a:p>
        </p:txBody>
      </p:sp>
      <p:sp>
        <p:nvSpPr>
          <p:cNvPr id="272" name="2.6)"/>
          <p:cNvSpPr txBox="1"/>
          <p:nvPr/>
        </p:nvSpPr>
        <p:spPr>
          <a:xfrm>
            <a:off x="880133" y="-24144"/>
            <a:ext cx="549757"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2.6)</a:t>
            </a:r>
          </a:p>
        </p:txBody>
      </p:sp>
      <p:sp>
        <p:nvSpPr>
          <p:cNvPr id="273" name="Linea"/>
          <p:cNvSpPr/>
          <p:nvPr/>
        </p:nvSpPr>
        <p:spPr>
          <a:xfrm flipV="1">
            <a:off x="7658546" y="2875150"/>
            <a:ext cx="1" cy="824779"/>
          </a:xfrm>
          <a:prstGeom prst="line">
            <a:avLst/>
          </a:prstGeom>
          <a:ln w="38100" cap="rnd">
            <a:solidFill>
              <a:srgbClr val="000000"/>
            </a:solidFill>
            <a:custDash>
              <a:ds d="100000" sp="200000"/>
            </a:custDash>
          </a:ln>
        </p:spPr>
        <p:txBody>
          <a:bodyPr lIns="45719" rIns="45719"/>
          <a:lstStyle/>
          <a:p>
            <a:endParaRPr/>
          </a:p>
        </p:txBody>
      </p:sp>
      <p:pic>
        <p:nvPicPr>
          <p:cNvPr id="274" name="gender-inequality.png" descr="gender-inequality.png"/>
          <p:cNvPicPr>
            <a:picLocks noChangeAspect="1"/>
          </p:cNvPicPr>
          <p:nvPr/>
        </p:nvPicPr>
        <p:blipFill>
          <a:blip r:embed="rId5">
            <a:extLst/>
          </a:blip>
          <a:stretch>
            <a:fillRect/>
          </a:stretch>
        </p:blipFill>
        <p:spPr>
          <a:xfrm>
            <a:off x="7597020" y="5404733"/>
            <a:ext cx="1463041" cy="1463041"/>
          </a:xfrm>
          <a:prstGeom prst="rect">
            <a:avLst/>
          </a:prstGeom>
          <a:ln w="12700">
            <a:miter lim="400000"/>
          </a:ln>
        </p:spPr>
      </p:pic>
      <p:pic>
        <p:nvPicPr>
          <p:cNvPr id="2" name="Immagin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6234" y="770950"/>
            <a:ext cx="5822279" cy="1567191"/>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 name="images.png" descr="images.png"/>
          <p:cNvPicPr>
            <a:picLocks noChangeAspect="1"/>
          </p:cNvPicPr>
          <p:nvPr/>
        </p:nvPicPr>
        <p:blipFill>
          <a:blip r:embed="rId2">
            <a:extLst/>
          </a:blip>
          <a:stretch>
            <a:fillRect/>
          </a:stretch>
        </p:blipFill>
        <p:spPr>
          <a:xfrm>
            <a:off x="-88404" y="2033"/>
            <a:ext cx="1190186" cy="1049679"/>
          </a:xfrm>
          <a:prstGeom prst="rect">
            <a:avLst/>
          </a:prstGeom>
          <a:ln w="12700">
            <a:miter lim="400000"/>
          </a:ln>
        </p:spPr>
      </p:pic>
      <p:pic>
        <p:nvPicPr>
          <p:cNvPr id="277" name="1.jpg" descr="1.jpg"/>
          <p:cNvPicPr>
            <a:picLocks noChangeAspect="1"/>
          </p:cNvPicPr>
          <p:nvPr/>
        </p:nvPicPr>
        <p:blipFill>
          <a:blip r:embed="rId3">
            <a:alphaModFix amt="40557"/>
            <a:extLst/>
          </a:blip>
          <a:stretch>
            <a:fillRect/>
          </a:stretch>
        </p:blipFill>
        <p:spPr>
          <a:xfrm>
            <a:off x="-1586869" y="-40786"/>
            <a:ext cx="12317738" cy="6939572"/>
          </a:xfrm>
          <a:prstGeom prst="rect">
            <a:avLst/>
          </a:prstGeom>
          <a:ln w="12700">
            <a:miter lim="400000"/>
          </a:ln>
        </p:spPr>
      </p:pic>
      <p:graphicFrame>
        <p:nvGraphicFramePr>
          <p:cNvPr id="278" name="Tabella"/>
          <p:cNvGraphicFramePr/>
          <p:nvPr/>
        </p:nvGraphicFramePr>
        <p:xfrm>
          <a:off x="152479" y="1056399"/>
          <a:ext cx="5068290" cy="1651000"/>
        </p:xfrm>
        <a:graphic>
          <a:graphicData uri="http://schemas.openxmlformats.org/drawingml/2006/table">
            <a:tbl>
              <a:tblPr bandRow="1">
                <a:tableStyleId>{4C3C2611-4C71-4FC5-86AE-919BDF0F9419}</a:tableStyleId>
              </a:tblPr>
              <a:tblGrid>
                <a:gridCol w="1013658"/>
                <a:gridCol w="1013658"/>
                <a:gridCol w="1013658"/>
                <a:gridCol w="1013658"/>
                <a:gridCol w="1013658"/>
              </a:tblGrid>
              <a:tr h="317500">
                <a:tc>
                  <a:txBody>
                    <a:bodyPr/>
                    <a:lstStyle/>
                    <a:p>
                      <a:pPr algn="l">
                        <a:defRPr sz="1800"/>
                      </a:pPr>
                      <a:endParaRP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Bo 2000</a:t>
                      </a: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Bo 2016</a:t>
                      </a: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Pa 2000</a:t>
                      </a:r>
                    </a:p>
                  </a:txBody>
                  <a:tcPr marL="63500" marR="63500" marT="0" marB="0" anchor="ctr" horzOverflow="overflow"/>
                </a:tc>
                <a:tc>
                  <a:txBody>
                    <a:bodyPr/>
                    <a:lstStyle/>
                    <a:p>
                      <a:pPr algn="l" defTabSz="457200">
                        <a:defRPr sz="1800"/>
                      </a:pPr>
                      <a:r>
                        <a:rPr sz="1400" b="1">
                          <a:latin typeface="Century Gothic"/>
                          <a:ea typeface="Century Gothic"/>
                          <a:cs typeface="Century Gothic"/>
                          <a:sym typeface="Century Gothic"/>
                        </a:rPr>
                        <a:t>Pa 2016</a:t>
                      </a:r>
                    </a:p>
                  </a:txBody>
                  <a:tcPr marL="63500" marR="63500" marT="0" marB="0" anchor="ctr" horzOverflow="overflow"/>
                </a:tc>
              </a:tr>
              <a:tr h="444500">
                <a:tc>
                  <a:txBody>
                    <a:bodyPr/>
                    <a:lstStyle/>
                    <a:p>
                      <a:pPr algn="l" defTabSz="457200">
                        <a:defRPr sz="1800"/>
                      </a:pPr>
                      <a:r>
                        <a:rPr sz="1400" b="1">
                          <a:latin typeface="Century Gothic"/>
                          <a:ea typeface="Century Gothic"/>
                          <a:cs typeface="Century Gothic"/>
                          <a:sym typeface="Century Gothic"/>
                        </a:rPr>
                        <a:t>ric M VS F</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1,85</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1,44</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1,69</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1,21</a:t>
                      </a:r>
                    </a:p>
                  </a:txBody>
                  <a:tcPr marL="63500" marR="63500" marT="0" marB="0" anchor="ctr" horzOverflow="overflow"/>
                </a:tc>
              </a:tr>
              <a:tr h="444500">
                <a:tc>
                  <a:txBody>
                    <a:bodyPr/>
                    <a:lstStyle/>
                    <a:p>
                      <a:pPr algn="l" defTabSz="457200">
                        <a:defRPr sz="1800"/>
                      </a:pPr>
                      <a:r>
                        <a:rPr sz="1400" b="1">
                          <a:latin typeface="Century Gothic"/>
                          <a:ea typeface="Century Gothic"/>
                          <a:cs typeface="Century Gothic"/>
                          <a:sym typeface="Century Gothic"/>
                        </a:rPr>
                        <a:t>ass M vs F</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3,93</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1,63</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3,32</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2,16</a:t>
                      </a:r>
                    </a:p>
                  </a:txBody>
                  <a:tcPr marL="63500" marR="63500" marT="0" marB="0" anchor="ctr" horzOverflow="overflow"/>
                </a:tc>
              </a:tr>
              <a:tr h="444500">
                <a:tc>
                  <a:txBody>
                    <a:bodyPr/>
                    <a:lstStyle/>
                    <a:p>
                      <a:pPr algn="l" defTabSz="457200">
                        <a:defRPr sz="1800"/>
                      </a:pPr>
                      <a:r>
                        <a:rPr sz="1400" b="1">
                          <a:latin typeface="Century Gothic"/>
                          <a:ea typeface="Century Gothic"/>
                          <a:cs typeface="Century Gothic"/>
                          <a:sym typeface="Century Gothic"/>
                        </a:rPr>
                        <a:t>ord M vs F</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20,06</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5</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13,9</a:t>
                      </a:r>
                    </a:p>
                  </a:txBody>
                  <a:tcPr marL="63500" marR="63500" marT="0" marB="0" anchor="ctr" horzOverflow="overflow"/>
                </a:tc>
                <a:tc>
                  <a:txBody>
                    <a:bodyPr/>
                    <a:lstStyle/>
                    <a:p>
                      <a:pPr defTabSz="457200">
                        <a:defRPr sz="1800"/>
                      </a:pPr>
                      <a:r>
                        <a:rPr sz="1400">
                          <a:latin typeface="Century Gothic"/>
                          <a:ea typeface="Century Gothic"/>
                          <a:cs typeface="Century Gothic"/>
                          <a:sym typeface="Century Gothic"/>
                        </a:rPr>
                        <a:t>6,52</a:t>
                      </a:r>
                    </a:p>
                  </a:txBody>
                  <a:tcPr marL="63500" marR="63500" marT="0" marB="0" anchor="ctr" horzOverflow="overflow"/>
                </a:tc>
              </a:tr>
            </a:tbl>
          </a:graphicData>
        </a:graphic>
      </p:graphicFrame>
      <p:pic>
        <p:nvPicPr>
          <p:cNvPr id="279" name="Immagine" descr="Immagine"/>
          <p:cNvPicPr>
            <a:picLocks noChangeAspect="1"/>
          </p:cNvPicPr>
          <p:nvPr/>
        </p:nvPicPr>
        <p:blipFill>
          <a:blip r:embed="rId4">
            <a:extLst/>
          </a:blip>
          <a:srcRect/>
          <a:stretch>
            <a:fillRect/>
          </a:stretch>
        </p:blipFill>
        <p:spPr>
          <a:xfrm>
            <a:off x="165278" y="3055582"/>
            <a:ext cx="5042538" cy="3201425"/>
          </a:xfrm>
          <a:prstGeom prst="rect">
            <a:avLst/>
          </a:prstGeom>
          <a:ln w="12700">
            <a:miter lim="400000"/>
          </a:ln>
        </p:spPr>
      </p:pic>
      <p:sp>
        <p:nvSpPr>
          <p:cNvPr id="280" name="Tassi M/F per discipline STEM distinti per livelli gerarchici."/>
          <p:cNvSpPr txBox="1"/>
          <p:nvPr/>
        </p:nvSpPr>
        <p:spPr>
          <a:xfrm>
            <a:off x="1428124" y="32576"/>
            <a:ext cx="6916873"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Tassi M/F per discipline STEM distinti per livelli gerarchici. </a:t>
            </a:r>
          </a:p>
        </p:txBody>
      </p:sp>
      <p:sp>
        <p:nvSpPr>
          <p:cNvPr id="281" name="2.7)"/>
          <p:cNvSpPr txBox="1"/>
          <p:nvPr/>
        </p:nvSpPr>
        <p:spPr>
          <a:xfrm>
            <a:off x="899608" y="32576"/>
            <a:ext cx="549758" cy="3962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2000">
                <a:latin typeface="Century Gothic"/>
                <a:ea typeface="Century Gothic"/>
                <a:cs typeface="Century Gothic"/>
                <a:sym typeface="Century Gothic"/>
              </a:defRPr>
            </a:lvl1pPr>
          </a:lstStyle>
          <a:p>
            <a:r>
              <a:t>2.7)</a:t>
            </a:r>
          </a:p>
        </p:txBody>
      </p:sp>
      <p:sp>
        <p:nvSpPr>
          <p:cNvPr id="282" name="Analizzando le differenze tra le distribuzioni dei due generi rispetto alle variabili esaminate nelle discipline STEM che includono nella nostra classificazione anche le facoltà di agraria e architettura,"/>
          <p:cNvSpPr txBox="1"/>
          <p:nvPr/>
        </p:nvSpPr>
        <p:spPr>
          <a:xfrm>
            <a:off x="5440835" y="678179"/>
            <a:ext cx="3483693" cy="16916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just" defTabSz="449580">
              <a:defRPr sz="1500">
                <a:latin typeface="Century Gothic"/>
                <a:ea typeface="Century Gothic"/>
                <a:cs typeface="Century Gothic"/>
                <a:sym typeface="Century Gothic"/>
              </a:defRPr>
            </a:lvl1pPr>
          </a:lstStyle>
          <a:p>
            <a:r>
              <a:t>Analizzando le differenze tra le distribuzioni dei due generi rispetto alle variabili esaminate nelle discipline STEM che includono nella nostra classificazione anche le facoltà di agraria e architettura,</a:t>
            </a:r>
          </a:p>
        </p:txBody>
      </p:sp>
      <p:sp>
        <p:nvSpPr>
          <p:cNvPr id="283" name="sono emerse differenze sia sul piano territoriale che sul piano temporale:"/>
          <p:cNvSpPr txBox="1"/>
          <p:nvPr/>
        </p:nvSpPr>
        <p:spPr>
          <a:xfrm>
            <a:off x="5437015" y="2155902"/>
            <a:ext cx="3669132" cy="777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just" defTabSz="449580">
              <a:defRPr sz="1500">
                <a:latin typeface="Century Gothic"/>
                <a:ea typeface="Century Gothic"/>
                <a:cs typeface="Century Gothic"/>
                <a:sym typeface="Century Gothic"/>
              </a:defRPr>
            </a:lvl1pPr>
          </a:lstStyle>
          <a:p>
            <a:r>
              <a:t>sono emerse differenze sia sul piano territoriale che sul piano temporale:</a:t>
            </a:r>
          </a:p>
        </p:txBody>
      </p:sp>
      <p:sp>
        <p:nvSpPr>
          <p:cNvPr id="284" name="La diminuzione del tasso M/F è evidente in tutte le fasce ma è più marcata nella fascia degli ordinari nell’ateneo di Bologna, in cui si passa da un valore di 20,06 a 5."/>
          <p:cNvSpPr txBox="1"/>
          <p:nvPr/>
        </p:nvSpPr>
        <p:spPr>
          <a:xfrm>
            <a:off x="5440835" y="3924857"/>
            <a:ext cx="3661493" cy="1463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just" defTabSz="449580">
              <a:defRPr sz="1500">
                <a:latin typeface="Century Gothic"/>
                <a:ea typeface="Century Gothic"/>
                <a:cs typeface="Century Gothic"/>
                <a:sym typeface="Century Gothic"/>
              </a:defRPr>
            </a:pPr>
            <a:r>
              <a:t>La diminuzione del tasso M/F è evidente in tutte le fasce ma è più marcata nella fascia degli ordinari nell’ateneo di Bologna, in cui si passa da un valore di </a:t>
            </a:r>
            <a:r>
              <a:rPr b="1"/>
              <a:t>20,06 </a:t>
            </a:r>
            <a:r>
              <a:t>a </a:t>
            </a:r>
            <a:r>
              <a:rPr b="1"/>
              <a:t>5.</a:t>
            </a:r>
          </a:p>
        </p:txBody>
      </p:sp>
      <p:sp>
        <p:nvSpPr>
          <p:cNvPr id="285" name="Linea"/>
          <p:cNvSpPr/>
          <p:nvPr/>
        </p:nvSpPr>
        <p:spPr>
          <a:xfrm flipV="1">
            <a:off x="7182681" y="3016610"/>
            <a:ext cx="1" cy="824780"/>
          </a:xfrm>
          <a:prstGeom prst="line">
            <a:avLst/>
          </a:prstGeom>
          <a:ln w="38100" cap="rnd">
            <a:solidFill>
              <a:srgbClr val="000000"/>
            </a:solidFill>
            <a:custDash>
              <a:ds d="100000" sp="200000"/>
            </a:custDash>
          </a:ln>
        </p:spPr>
        <p:txBody>
          <a:bodyPr lIns="45719" rIns="45719"/>
          <a:lstStyle/>
          <a:p>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 name="Immagine" descr="Immagine"/>
          <p:cNvPicPr>
            <a:picLocks noChangeAspect="1"/>
          </p:cNvPicPr>
          <p:nvPr/>
        </p:nvPicPr>
        <p:blipFill>
          <a:blip r:embed="rId2">
            <a:extLst/>
          </a:blip>
          <a:stretch>
            <a:fillRect/>
          </a:stretch>
        </p:blipFill>
        <p:spPr>
          <a:xfrm>
            <a:off x="4800116" y="4086640"/>
            <a:ext cx="1083110" cy="1088195"/>
          </a:xfrm>
          <a:prstGeom prst="rect">
            <a:avLst/>
          </a:prstGeom>
          <a:ln w="12700">
            <a:miter lim="400000"/>
          </a:ln>
        </p:spPr>
      </p:pic>
      <p:pic>
        <p:nvPicPr>
          <p:cNvPr id="288" name="download.png" descr="download.png"/>
          <p:cNvPicPr>
            <a:picLocks noChangeAspect="1"/>
          </p:cNvPicPr>
          <p:nvPr/>
        </p:nvPicPr>
        <p:blipFill>
          <a:blip r:embed="rId3">
            <a:extLst/>
          </a:blip>
          <a:stretch>
            <a:fillRect/>
          </a:stretch>
        </p:blipFill>
        <p:spPr>
          <a:xfrm>
            <a:off x="4622713" y="-146685"/>
            <a:ext cx="835661" cy="835660"/>
          </a:xfrm>
          <a:prstGeom prst="rect">
            <a:avLst/>
          </a:prstGeom>
          <a:ln w="12700">
            <a:miter lim="400000"/>
          </a:ln>
        </p:spPr>
      </p:pic>
      <p:pic>
        <p:nvPicPr>
          <p:cNvPr id="289" name="market_control.png" descr="market_control.png"/>
          <p:cNvPicPr>
            <a:picLocks noChangeAspect="1"/>
          </p:cNvPicPr>
          <p:nvPr/>
        </p:nvPicPr>
        <p:blipFill>
          <a:blip r:embed="rId4">
            <a:alphaModFix amt="22588"/>
            <a:extLst/>
          </a:blip>
          <a:stretch>
            <a:fillRect/>
          </a:stretch>
        </p:blipFill>
        <p:spPr>
          <a:xfrm>
            <a:off x="-279660" y="0"/>
            <a:ext cx="11242624" cy="6858000"/>
          </a:xfrm>
          <a:prstGeom prst="rect">
            <a:avLst/>
          </a:prstGeom>
          <a:ln w="12700">
            <a:miter lim="400000"/>
          </a:ln>
        </p:spPr>
      </p:pic>
      <p:pic>
        <p:nvPicPr>
          <p:cNvPr id="290" name="Immagine" descr="Immagine"/>
          <p:cNvPicPr>
            <a:picLocks noChangeAspect="1"/>
          </p:cNvPicPr>
          <p:nvPr/>
        </p:nvPicPr>
        <p:blipFill>
          <a:blip r:embed="rId5">
            <a:extLst/>
          </a:blip>
          <a:stretch>
            <a:fillRect/>
          </a:stretch>
        </p:blipFill>
        <p:spPr>
          <a:xfrm>
            <a:off x="5928121" y="830510"/>
            <a:ext cx="3399930" cy="3399930"/>
          </a:xfrm>
          <a:prstGeom prst="rect">
            <a:avLst/>
          </a:prstGeom>
          <a:ln w="12700">
            <a:miter lim="400000"/>
          </a:ln>
        </p:spPr>
      </p:pic>
      <p:sp>
        <p:nvSpPr>
          <p:cNvPr id="291" name="Considerazioni Conclusive"/>
          <p:cNvSpPr txBox="1">
            <a:spLocks noGrp="1"/>
          </p:cNvSpPr>
          <p:nvPr>
            <p:ph type="ctrTitle"/>
          </p:nvPr>
        </p:nvSpPr>
        <p:spPr>
          <a:xfrm>
            <a:off x="-469900" y="-206376"/>
            <a:ext cx="5505153" cy="955041"/>
          </a:xfrm>
          <a:prstGeom prst="rect">
            <a:avLst/>
          </a:prstGeom>
        </p:spPr>
        <p:txBody>
          <a:bodyPr/>
          <a:lstStyle>
            <a:lvl1pPr>
              <a:defRPr sz="2800">
                <a:latin typeface="Century Gothic"/>
                <a:ea typeface="Century Gothic"/>
                <a:cs typeface="Century Gothic"/>
                <a:sym typeface="Century Gothic"/>
              </a:defRPr>
            </a:lvl1pPr>
          </a:lstStyle>
          <a:p>
            <a:pPr>
              <a:defRPr sz="3200"/>
            </a:pPr>
            <a:r>
              <a:rPr sz="2800"/>
              <a:t>Considerazioni Conclusive</a:t>
            </a:r>
          </a:p>
        </p:txBody>
      </p:sp>
      <p:sp>
        <p:nvSpPr>
          <p:cNvPr id="292" name="Ai maschi sono più accessibili le carriere universitarie scientifiche ed è più semplice arrivare ai vertici dei ruoli universitari, in cui le femmine sono meno presenti.…"/>
          <p:cNvSpPr txBox="1"/>
          <p:nvPr/>
        </p:nvSpPr>
        <p:spPr>
          <a:xfrm>
            <a:off x="-28751" y="478155"/>
            <a:ext cx="5499750" cy="3063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defRPr sz="1500">
                <a:latin typeface="Century Gothic"/>
                <a:ea typeface="Century Gothic"/>
                <a:cs typeface="Century Gothic"/>
                <a:sym typeface="Century Gothic"/>
              </a:defRPr>
            </a:pPr>
            <a:endParaRPr/>
          </a:p>
          <a:p>
            <a:pPr marL="150394" indent="-150394" defTabSz="457200">
              <a:buSzPct val="100000"/>
              <a:buChar char="•"/>
              <a:defRPr sz="1500">
                <a:latin typeface="Century Gothic"/>
                <a:ea typeface="Century Gothic"/>
                <a:cs typeface="Century Gothic"/>
                <a:sym typeface="Century Gothic"/>
              </a:defRPr>
            </a:pPr>
            <a:r>
              <a:t>Ai maschi sono più accessibili le carriere universitarie scientifiche ed è più semplice arrivare ai vertici dei ruoli universitari, in cui le femmine sono meno presenti.</a:t>
            </a:r>
          </a:p>
          <a:p>
            <a:pPr defTabSz="457200">
              <a:defRPr sz="1500">
                <a:latin typeface="Century Gothic"/>
                <a:ea typeface="Century Gothic"/>
                <a:cs typeface="Century Gothic"/>
                <a:sym typeface="Century Gothic"/>
              </a:defRPr>
            </a:pPr>
            <a:endParaRPr/>
          </a:p>
          <a:p>
            <a:pPr marL="150394" indent="-150394" defTabSz="457200">
              <a:buSzPct val="100000"/>
              <a:buChar char="•"/>
              <a:defRPr sz="1500">
                <a:latin typeface="Century Gothic"/>
                <a:ea typeface="Century Gothic"/>
                <a:cs typeface="Century Gothic"/>
                <a:sym typeface="Century Gothic"/>
              </a:defRPr>
            </a:pPr>
            <a:r>
              <a:t>L’attuale sistema universitario è costituito prevalentemente da maschi.</a:t>
            </a:r>
          </a:p>
          <a:p>
            <a:pPr marL="150394" indent="-150394" defTabSz="457200">
              <a:buSzPct val="100000"/>
              <a:buChar char="•"/>
              <a:defRPr sz="1500">
                <a:latin typeface="Century Gothic"/>
                <a:ea typeface="Century Gothic"/>
                <a:cs typeface="Century Gothic"/>
                <a:sym typeface="Century Gothic"/>
              </a:defRPr>
            </a:pPr>
            <a:endParaRPr/>
          </a:p>
          <a:p>
            <a:pPr marL="150394" indent="-150394" defTabSz="457200">
              <a:buSzPct val="100000"/>
              <a:buChar char="•"/>
              <a:defRPr sz="1500">
                <a:latin typeface="Century Gothic"/>
                <a:ea typeface="Century Gothic"/>
                <a:cs typeface="Century Gothic"/>
                <a:sym typeface="Century Gothic"/>
              </a:defRPr>
            </a:pPr>
            <a:r>
              <a:t>Si sta verificando un miglioramento graduale che sta avvenendo alla pari nei due atenei.</a:t>
            </a:r>
          </a:p>
          <a:p>
            <a:pPr marL="150394" indent="-150394" defTabSz="457200">
              <a:buSzPct val="100000"/>
              <a:buChar char="•"/>
              <a:defRPr sz="1500">
                <a:latin typeface="Century Gothic"/>
                <a:ea typeface="Century Gothic"/>
                <a:cs typeface="Century Gothic"/>
                <a:sym typeface="Century Gothic"/>
              </a:defRPr>
            </a:pPr>
            <a:endParaRPr/>
          </a:p>
          <a:p>
            <a:pPr defTabSz="457200">
              <a:defRPr sz="1500">
                <a:latin typeface="Century Gothic"/>
                <a:ea typeface="Century Gothic"/>
                <a:cs typeface="Century Gothic"/>
                <a:sym typeface="Century Gothic"/>
              </a:defRPr>
            </a:pPr>
            <a:endParaRPr/>
          </a:p>
        </p:txBody>
      </p:sp>
      <p:sp>
        <p:nvSpPr>
          <p:cNvPr id="293" name="Per debellare gli stereotipi di genere sarebbe opportuno che le attuali istituzioni si attivassero nell’adozione di provvedimenti che possano favorire la presenza femminile all’interno della società, garantendo l’equa ripartizione del lavoro fra uomini e donne."/>
          <p:cNvSpPr txBox="1"/>
          <p:nvPr/>
        </p:nvSpPr>
        <p:spPr>
          <a:xfrm>
            <a:off x="5142170" y="4933343"/>
            <a:ext cx="4057433" cy="1869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457200">
              <a:defRPr sz="1600">
                <a:latin typeface="Century Gothic"/>
                <a:ea typeface="Century Gothic"/>
                <a:cs typeface="Century Gothic"/>
                <a:sym typeface="Century Gothic"/>
              </a:defRPr>
            </a:lvl1pPr>
          </a:lstStyle>
          <a:p>
            <a:r>
              <a:t> Per debellare gli stereotipi di genere sarebbe opportuno che le attuali istituzioni si attivassero nell’adozione di provvedimenti che possano favorire la presenza femminile all’interno della società, garantendo l’equa ripartizione del lavoro fra uomini e donne.</a:t>
            </a:r>
          </a:p>
        </p:txBody>
      </p:sp>
      <p:sp>
        <p:nvSpPr>
          <p:cNvPr id="294" name="L’indagine effettuata ha permesso di trarre conclusioni limitate a due  aree territoriali e in due singoli anni."/>
          <p:cNvSpPr txBox="1"/>
          <p:nvPr/>
        </p:nvSpPr>
        <p:spPr>
          <a:xfrm>
            <a:off x="110580" y="4629006"/>
            <a:ext cx="3251992" cy="18821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457200">
              <a:defRPr sz="1700">
                <a:latin typeface="Century Gothic"/>
                <a:ea typeface="Century Gothic"/>
                <a:cs typeface="Century Gothic"/>
                <a:sym typeface="Century Gothic"/>
              </a:defRPr>
            </a:pPr>
            <a:r>
              <a:t> </a:t>
            </a:r>
          </a:p>
          <a:p>
            <a:pPr defTabSz="457200">
              <a:defRPr sz="1600">
                <a:latin typeface="Century Gothic"/>
                <a:ea typeface="Century Gothic"/>
                <a:cs typeface="Century Gothic"/>
                <a:sym typeface="Century Gothic"/>
              </a:defRPr>
            </a:pPr>
            <a:r>
              <a:t>L’indagine effettuata ha permesso di trarre conclusioni limitate a due  aree territoriali e in due singoli anni.</a:t>
            </a:r>
          </a:p>
          <a:p>
            <a:pPr defTabSz="457200">
              <a:defRPr sz="1600">
                <a:latin typeface="Century Gothic"/>
                <a:ea typeface="Century Gothic"/>
                <a:cs typeface="Century Gothic"/>
                <a:sym typeface="Century Gothic"/>
              </a:defRPr>
            </a:pPr>
            <a:endParaRPr/>
          </a:p>
        </p:txBody>
      </p:sp>
      <p:sp>
        <p:nvSpPr>
          <p:cNvPr id="295" name="Limiti"/>
          <p:cNvSpPr txBox="1"/>
          <p:nvPr/>
        </p:nvSpPr>
        <p:spPr>
          <a:xfrm>
            <a:off x="883468" y="3895743"/>
            <a:ext cx="1260079" cy="147002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lvl1pPr algn="ctr">
              <a:defRPr sz="2800">
                <a:latin typeface="Century Gothic"/>
                <a:ea typeface="Century Gothic"/>
                <a:cs typeface="Century Gothic"/>
                <a:sym typeface="Century Gothic"/>
              </a:defRPr>
            </a:lvl1pPr>
          </a:lstStyle>
          <a:p>
            <a:r>
              <a:t>Limiti </a:t>
            </a:r>
          </a:p>
        </p:txBody>
      </p:sp>
      <p:sp>
        <p:nvSpPr>
          <p:cNvPr id="296" name="Proposte"/>
          <p:cNvSpPr txBox="1"/>
          <p:nvPr/>
        </p:nvSpPr>
        <p:spPr>
          <a:xfrm>
            <a:off x="5518920" y="3895725"/>
            <a:ext cx="1718817" cy="1470025"/>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lvl1pPr algn="ctr">
              <a:defRPr sz="2800">
                <a:latin typeface="Century Gothic"/>
                <a:ea typeface="Century Gothic"/>
                <a:cs typeface="Century Gothic"/>
                <a:sym typeface="Century Gothic"/>
              </a:defRPr>
            </a:lvl1pPr>
          </a:lstStyle>
          <a:p>
            <a:r>
              <a:t>Proposte</a:t>
            </a:r>
          </a:p>
        </p:txBody>
      </p:sp>
      <p:pic>
        <p:nvPicPr>
          <p:cNvPr id="297" name="Immagine" descr="Immagine"/>
          <p:cNvPicPr>
            <a:picLocks noChangeAspect="1"/>
          </p:cNvPicPr>
          <p:nvPr/>
        </p:nvPicPr>
        <p:blipFill>
          <a:blip r:embed="rId6">
            <a:extLst/>
          </a:blip>
          <a:stretch>
            <a:fillRect/>
          </a:stretch>
        </p:blipFill>
        <p:spPr>
          <a:xfrm>
            <a:off x="6129783" y="2160389"/>
            <a:ext cx="304623" cy="460772"/>
          </a:xfrm>
          <a:prstGeom prst="rect">
            <a:avLst/>
          </a:prstGeom>
          <a:ln w="12700">
            <a:miter lim="400000"/>
          </a:ln>
        </p:spPr>
      </p:pic>
      <p:pic>
        <p:nvPicPr>
          <p:cNvPr id="298" name="Immagine" descr="Immagine"/>
          <p:cNvPicPr>
            <a:picLocks noChangeAspect="1"/>
          </p:cNvPicPr>
          <p:nvPr/>
        </p:nvPicPr>
        <p:blipFill>
          <a:blip r:embed="rId7">
            <a:extLst/>
          </a:blip>
          <a:stretch>
            <a:fillRect/>
          </a:stretch>
        </p:blipFill>
        <p:spPr>
          <a:xfrm rot="5567941">
            <a:off x="8431835" y="1220561"/>
            <a:ext cx="476797" cy="476796"/>
          </a:xfrm>
          <a:prstGeom prst="rect">
            <a:avLst/>
          </a:prstGeom>
          <a:ln w="12700">
            <a:miter lim="400000"/>
          </a:ln>
        </p:spPr>
      </p:pic>
      <p:pic>
        <p:nvPicPr>
          <p:cNvPr id="299" name="insurance-analysis-icon.png" descr="insurance-analysis-icon.png"/>
          <p:cNvPicPr>
            <a:picLocks noChangeAspect="1"/>
          </p:cNvPicPr>
          <p:nvPr/>
        </p:nvPicPr>
        <p:blipFill>
          <a:blip r:embed="rId8">
            <a:extLst/>
          </a:blip>
          <a:stretch>
            <a:fillRect/>
          </a:stretch>
        </p:blipFill>
        <p:spPr>
          <a:xfrm>
            <a:off x="109001" y="3962717"/>
            <a:ext cx="835661" cy="955041"/>
          </a:xfrm>
          <a:prstGeom prst="rect">
            <a:avLst/>
          </a:prstGeom>
          <a:ln w="12700">
            <a:miter lim="400000"/>
          </a:ln>
        </p:spPr>
      </p:pic>
      <p:pic>
        <p:nvPicPr>
          <p:cNvPr id="300" name="Freccia-giù-trasparente.png" descr="Freccia-giù-trasparente.png"/>
          <p:cNvPicPr>
            <a:picLocks noChangeAspect="1"/>
          </p:cNvPicPr>
          <p:nvPr/>
        </p:nvPicPr>
        <p:blipFill>
          <a:blip r:embed="rId9">
            <a:extLst/>
          </a:blip>
          <a:stretch>
            <a:fillRect/>
          </a:stretch>
        </p:blipFill>
        <p:spPr>
          <a:xfrm>
            <a:off x="1089800" y="3742358"/>
            <a:ext cx="592183" cy="685685"/>
          </a:xfrm>
          <a:prstGeom prst="rect">
            <a:avLst/>
          </a:prstGeom>
          <a:ln w="12700">
            <a:miter lim="400000"/>
          </a:ln>
        </p:spPr>
      </p:pic>
      <p:sp>
        <p:nvSpPr>
          <p:cNvPr id="301" name="Linea"/>
          <p:cNvSpPr/>
          <p:nvPr/>
        </p:nvSpPr>
        <p:spPr>
          <a:xfrm>
            <a:off x="3050220" y="4719637"/>
            <a:ext cx="1937497" cy="1"/>
          </a:xfrm>
          <a:prstGeom prst="line">
            <a:avLst/>
          </a:prstGeom>
          <a:ln w="50800">
            <a:solidFill>
              <a:srgbClr val="000000"/>
            </a:solidFill>
            <a:prstDash val="sysDot"/>
            <a:miter lim="400000"/>
            <a:tailEnd type="triangle"/>
          </a:ln>
          <a:effectLst>
            <a:outerShdw blurRad="38100" dist="20000" dir="5400000" rotWithShape="0">
              <a:srgbClr val="000000">
                <a:alpha val="38000"/>
              </a:srgbClr>
            </a:outerShdw>
          </a:effectLst>
        </p:spPr>
        <p:txBody>
          <a:bodyPr lIns="45719" rIns="45719"/>
          <a:lstStyle/>
          <a:p>
            <a:endParaRPr/>
          </a:p>
        </p:txBody>
      </p:sp>
      <p:pic>
        <p:nvPicPr>
          <p:cNvPr id="302" name="gender-pay-gap-1.png" descr="gender-pay-gap-1.png"/>
          <p:cNvPicPr>
            <a:picLocks noChangeAspect="1"/>
          </p:cNvPicPr>
          <p:nvPr/>
        </p:nvPicPr>
        <p:blipFill>
          <a:blip r:embed="rId10">
            <a:extLst/>
          </a:blip>
          <a:stretch>
            <a:fillRect/>
          </a:stretch>
        </p:blipFill>
        <p:spPr>
          <a:xfrm>
            <a:off x="3084248" y="4933343"/>
            <a:ext cx="1869441" cy="186944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1247</Words>
  <Application>Microsoft Office PowerPoint</Application>
  <PresentationFormat>Presentazione su schermo (4:3)</PresentationFormat>
  <Paragraphs>270</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PROGETTO LAUREE SCIENTIFICHE Donne e STEM: Dentro gli stereotipi di genere.  Progetto Alternanza scuola-lavoro in collaborazione con il Dipartimento di Scienze Economiche, Aziendali e Statistiche dell'Università di Palermo.</vt:lpstr>
      <vt:lpstr>Indice</vt:lpstr>
      <vt:lpstr>   1.1)Cosa si intende per stereotipo di genere?</vt:lpstr>
      <vt:lpstr>Presentazione standard di PowerPoint</vt:lpstr>
      <vt:lpstr>  1.3) Qual è il nostro obiettivo?</vt:lpstr>
      <vt:lpstr>Come abbiamo organizzato il lavoro?</vt:lpstr>
      <vt:lpstr>Presentazione standard di PowerPoint</vt:lpstr>
      <vt:lpstr>Tassi M/F a Bologna e a Palermo</vt:lpstr>
      <vt:lpstr>Presentazione standard di PowerPoint</vt:lpstr>
      <vt:lpstr>Presentazione standard di PowerPoint</vt:lpstr>
      <vt:lpstr>Presentazione standard di PowerPoint</vt:lpstr>
      <vt:lpstr>Presentazione standard di PowerPoint</vt:lpstr>
      <vt:lpstr>Presentazione standard di PowerPoint</vt:lpstr>
      <vt:lpstr>Considerazioni Conclusive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PROGETTO LAUREE SCIENTIFICHE Donne e STEM: Dentro gli stereotipi di genere.  Progetto Alternanza scuola-lavoro in collaborazione con il Dipartimento di Scienze Economiche, Aziendali e Statistiche dell'Università di Palermo.</dc:title>
  <dc:creator>admin</dc:creator>
  <cp:lastModifiedBy>attanasio</cp:lastModifiedBy>
  <cp:revision>1</cp:revision>
  <dcterms:modified xsi:type="dcterms:W3CDTF">2018-11-13T01:07:36Z</dcterms:modified>
</cp:coreProperties>
</file>